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76" r:id="rId2"/>
    <p:sldId id="260" r:id="rId3"/>
    <p:sldId id="306" r:id="rId4"/>
    <p:sldId id="268" r:id="rId5"/>
    <p:sldId id="329" r:id="rId6"/>
    <p:sldId id="330" r:id="rId7"/>
    <p:sldId id="331" r:id="rId8"/>
    <p:sldId id="281" r:id="rId9"/>
    <p:sldId id="326" r:id="rId10"/>
    <p:sldId id="307" r:id="rId11"/>
    <p:sldId id="269" r:id="rId12"/>
    <p:sldId id="332" r:id="rId13"/>
    <p:sldId id="283" r:id="rId14"/>
    <p:sldId id="311" r:id="rId15"/>
    <p:sldId id="313" r:id="rId16"/>
    <p:sldId id="323" r:id="rId17"/>
    <p:sldId id="322" r:id="rId18"/>
    <p:sldId id="308" r:id="rId19"/>
    <p:sldId id="270" r:id="rId20"/>
    <p:sldId id="300" r:id="rId21"/>
    <p:sldId id="278" r:id="rId22"/>
    <p:sldId id="301" r:id="rId23"/>
    <p:sldId id="305" r:id="rId24"/>
    <p:sldId id="309" r:id="rId25"/>
    <p:sldId id="271" r:id="rId26"/>
    <p:sldId id="277" r:id="rId27"/>
    <p:sldId id="299" r:id="rId28"/>
    <p:sldId id="285" r:id="rId29"/>
    <p:sldId id="279" r:id="rId30"/>
    <p:sldId id="280" r:id="rId31"/>
    <p:sldId id="282" r:id="rId32"/>
    <p:sldId id="287" r:id="rId33"/>
    <p:sldId id="284" r:id="rId34"/>
    <p:sldId id="310" r:id="rId35"/>
    <p:sldId id="272" r:id="rId36"/>
    <p:sldId id="296" r:id="rId37"/>
    <p:sldId id="304" r:id="rId38"/>
    <p:sldId id="324" r:id="rId39"/>
    <p:sldId id="320" r:id="rId40"/>
    <p:sldId id="286" r:id="rId41"/>
    <p:sldId id="292" r:id="rId42"/>
    <p:sldId id="293" r:id="rId43"/>
    <p:sldId id="294" r:id="rId44"/>
    <p:sldId id="321" r:id="rId45"/>
    <p:sldId id="325" r:id="rId46"/>
    <p:sldId id="295" r:id="rId47"/>
    <p:sldId id="298" r:id="rId48"/>
    <p:sldId id="261" r:id="rId49"/>
    <p:sldId id="274" r:id="rId50"/>
    <p:sldId id="334" r:id="rId51"/>
    <p:sldId id="333" r:id="rId52"/>
    <p:sldId id="327" r:id="rId5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74068"/>
  </p:normalViewPr>
  <p:slideViewPr>
    <p:cSldViewPr snapToGrid="0" snapToObjects="1">
      <p:cViewPr varScale="1">
        <p:scale>
          <a:sx n="76" d="100"/>
          <a:sy n="76" d="100"/>
        </p:scale>
        <p:origin x="1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o Rüttger" userId="ac7f4d8521d05afb" providerId="LiveId" clId="{097716A7-1392-4F5D-857D-CCCC31B47993}"/>
    <pc:docChg chg="undo custSel addSld delSld modSld sldOrd">
      <pc:chgData name="Hugo Rüttger" userId="ac7f4d8521d05afb" providerId="LiveId" clId="{097716A7-1392-4F5D-857D-CCCC31B47993}" dt="2021-07-11T12:47:15.135" v="2169" actId="20577"/>
      <pc:docMkLst>
        <pc:docMk/>
      </pc:docMkLst>
      <pc:sldChg chg="new del">
        <pc:chgData name="Hugo Rüttger" userId="ac7f4d8521d05afb" providerId="LiveId" clId="{097716A7-1392-4F5D-857D-CCCC31B47993}" dt="2021-07-11T11:33:14.920" v="1" actId="2696"/>
        <pc:sldMkLst>
          <pc:docMk/>
          <pc:sldMk cId="1029684207" sldId="277"/>
        </pc:sldMkLst>
      </pc:sldChg>
      <pc:sldChg chg="addSp modSp new mod ord setBg">
        <pc:chgData name="Hugo Rüttger" userId="ac7f4d8521d05afb" providerId="LiveId" clId="{097716A7-1392-4F5D-857D-CCCC31B47993}" dt="2021-07-11T12:00:06.177" v="653" actId="27636"/>
        <pc:sldMkLst>
          <pc:docMk/>
          <pc:sldMk cId="2320820881" sldId="277"/>
        </pc:sldMkLst>
        <pc:spChg chg="mod">
          <ac:chgData name="Hugo Rüttger" userId="ac7f4d8521d05afb" providerId="LiveId" clId="{097716A7-1392-4F5D-857D-CCCC31B47993}" dt="2021-07-11T11:59:53.568" v="647" actId="26606"/>
          <ac:spMkLst>
            <pc:docMk/>
            <pc:sldMk cId="2320820881" sldId="277"/>
            <ac:spMk id="2" creationId="{1126241A-8995-44A0-8EC1-7444A0AE8965}"/>
          </ac:spMkLst>
        </pc:spChg>
        <pc:spChg chg="mod">
          <ac:chgData name="Hugo Rüttger" userId="ac7f4d8521d05afb" providerId="LiveId" clId="{097716A7-1392-4F5D-857D-CCCC31B47993}" dt="2021-07-11T12:00:06.177" v="653" actId="27636"/>
          <ac:spMkLst>
            <pc:docMk/>
            <pc:sldMk cId="2320820881" sldId="277"/>
            <ac:spMk id="3" creationId="{C1785C8C-055A-4AC6-AF27-7F818F1D8AA8}"/>
          </ac:spMkLst>
        </pc:spChg>
        <pc:spChg chg="add">
          <ac:chgData name="Hugo Rüttger" userId="ac7f4d8521d05afb" providerId="LiveId" clId="{097716A7-1392-4F5D-857D-CCCC31B47993}" dt="2021-07-11T11:59:53.568" v="647" actId="26606"/>
          <ac:spMkLst>
            <pc:docMk/>
            <pc:sldMk cId="2320820881" sldId="277"/>
            <ac:spMk id="71" creationId="{8FC9BE17-9A7B-462D-AE50-3D8777387304}"/>
          </ac:spMkLst>
        </pc:spChg>
        <pc:spChg chg="add">
          <ac:chgData name="Hugo Rüttger" userId="ac7f4d8521d05afb" providerId="LiveId" clId="{097716A7-1392-4F5D-857D-CCCC31B47993}" dt="2021-07-11T11:59:53.568" v="647" actId="26606"/>
          <ac:spMkLst>
            <pc:docMk/>
            <pc:sldMk cId="2320820881" sldId="277"/>
            <ac:spMk id="73" creationId="{3EBE8569-6AEC-4B8C-8D53-2DE337CDBA65}"/>
          </ac:spMkLst>
        </pc:spChg>
        <pc:spChg chg="add">
          <ac:chgData name="Hugo Rüttger" userId="ac7f4d8521d05afb" providerId="LiveId" clId="{097716A7-1392-4F5D-857D-CCCC31B47993}" dt="2021-07-11T11:59:53.568" v="647" actId="26606"/>
          <ac:spMkLst>
            <pc:docMk/>
            <pc:sldMk cId="2320820881" sldId="277"/>
            <ac:spMk id="75" creationId="{55D4142C-5077-457F-A6AD-3FECFDB39685}"/>
          </ac:spMkLst>
        </pc:spChg>
        <pc:spChg chg="add">
          <ac:chgData name="Hugo Rüttger" userId="ac7f4d8521d05afb" providerId="LiveId" clId="{097716A7-1392-4F5D-857D-CCCC31B47993}" dt="2021-07-11T11:59:53.568" v="647" actId="26606"/>
          <ac:spMkLst>
            <pc:docMk/>
            <pc:sldMk cId="2320820881" sldId="277"/>
            <ac:spMk id="77" creationId="{7A5F0580-5EE9-419F-96EE-B6529EF6E7D0}"/>
          </ac:spMkLst>
        </pc:spChg>
        <pc:picChg chg="add mod ord">
          <ac:chgData name="Hugo Rüttger" userId="ac7f4d8521d05afb" providerId="LiveId" clId="{097716A7-1392-4F5D-857D-CCCC31B47993}" dt="2021-07-11T11:59:53.568" v="647" actId="26606"/>
          <ac:picMkLst>
            <pc:docMk/>
            <pc:sldMk cId="2320820881" sldId="277"/>
            <ac:picMk id="2050" creationId="{F6CA2D19-8764-4EAD-9B75-3051D633F191}"/>
          </ac:picMkLst>
        </pc:picChg>
      </pc:sldChg>
      <pc:sldChg chg="addSp delSp modSp new mod setBg">
        <pc:chgData name="Hugo Rüttger" userId="ac7f4d8521d05afb" providerId="LiveId" clId="{097716A7-1392-4F5D-857D-CCCC31B47993}" dt="2021-07-11T12:11:56.812" v="1105" actId="1076"/>
        <pc:sldMkLst>
          <pc:docMk/>
          <pc:sldMk cId="729947864" sldId="278"/>
        </pc:sldMkLst>
        <pc:spChg chg="mod">
          <ac:chgData name="Hugo Rüttger" userId="ac7f4d8521d05afb" providerId="LiveId" clId="{097716A7-1392-4F5D-857D-CCCC31B47993}" dt="2021-07-11T12:00:55.915" v="659" actId="26606"/>
          <ac:spMkLst>
            <pc:docMk/>
            <pc:sldMk cId="729947864" sldId="278"/>
            <ac:spMk id="2" creationId="{9DD389A2-6343-4D5A-BA8E-B1518ADF14C9}"/>
          </ac:spMkLst>
        </pc:spChg>
        <pc:spChg chg="mod">
          <ac:chgData name="Hugo Rüttger" userId="ac7f4d8521d05afb" providerId="LiveId" clId="{097716A7-1392-4F5D-857D-CCCC31B47993}" dt="2021-07-11T12:00:55.915" v="659" actId="26606"/>
          <ac:spMkLst>
            <pc:docMk/>
            <pc:sldMk cId="729947864" sldId="278"/>
            <ac:spMk id="3" creationId="{99A76DAA-FC64-441E-BBCE-5031EA052F64}"/>
          </ac:spMkLst>
        </pc:spChg>
        <pc:spChg chg="add del">
          <ac:chgData name="Hugo Rüttger" userId="ac7f4d8521d05afb" providerId="LiveId" clId="{097716A7-1392-4F5D-857D-CCCC31B47993}" dt="2021-07-11T12:00:55.915" v="659" actId="26606"/>
          <ac:spMkLst>
            <pc:docMk/>
            <pc:sldMk cId="729947864" sldId="278"/>
            <ac:spMk id="73" creationId="{394842B0-684D-44CC-B4BC-D13331CFD290}"/>
          </ac:spMkLst>
        </pc:spChg>
        <pc:spChg chg="add del">
          <ac:chgData name="Hugo Rüttger" userId="ac7f4d8521d05afb" providerId="LiveId" clId="{097716A7-1392-4F5D-857D-CCCC31B47993}" dt="2021-07-11T12:00:55.915" v="659" actId="26606"/>
          <ac:spMkLst>
            <pc:docMk/>
            <pc:sldMk cId="729947864" sldId="278"/>
            <ac:spMk id="75" creationId="{4C2A3DC3-F495-4B99-9FF3-3FB30D63235E}"/>
          </ac:spMkLst>
        </pc:spChg>
        <pc:spChg chg="add">
          <ac:chgData name="Hugo Rüttger" userId="ac7f4d8521d05afb" providerId="LiveId" clId="{097716A7-1392-4F5D-857D-CCCC31B47993}" dt="2021-07-11T12:00:55.915" v="659" actId="26606"/>
          <ac:spMkLst>
            <pc:docMk/>
            <pc:sldMk cId="729947864" sldId="278"/>
            <ac:spMk id="137" creationId="{DB90EDA9-2517-46EC-B6D4-3918D04786C1}"/>
          </ac:spMkLst>
        </pc:spChg>
        <pc:spChg chg="add">
          <ac:chgData name="Hugo Rüttger" userId="ac7f4d8521d05afb" providerId="LiveId" clId="{097716A7-1392-4F5D-857D-CCCC31B47993}" dt="2021-07-11T12:00:55.915" v="659" actId="26606"/>
          <ac:spMkLst>
            <pc:docMk/>
            <pc:sldMk cId="729947864" sldId="278"/>
            <ac:spMk id="139" creationId="{D449B1F2-532C-44C7-8AC7-28EA15EE02CB}"/>
          </ac:spMkLst>
        </pc:spChg>
        <pc:spChg chg="add">
          <ac:chgData name="Hugo Rüttger" userId="ac7f4d8521d05afb" providerId="LiveId" clId="{097716A7-1392-4F5D-857D-CCCC31B47993}" dt="2021-07-11T12:00:55.915" v="659" actId="26606"/>
          <ac:spMkLst>
            <pc:docMk/>
            <pc:sldMk cId="729947864" sldId="278"/>
            <ac:spMk id="141" creationId="{EE7D3784-5CF9-4282-9B1C-523957852BF6}"/>
          </ac:spMkLst>
        </pc:spChg>
        <pc:picChg chg="add mod">
          <ac:chgData name="Hugo Rüttger" userId="ac7f4d8521d05afb" providerId="LiveId" clId="{097716A7-1392-4F5D-857D-CCCC31B47993}" dt="2021-07-11T12:11:56.812" v="1105" actId="1076"/>
          <ac:picMkLst>
            <pc:docMk/>
            <pc:sldMk cId="729947864" sldId="278"/>
            <ac:picMk id="1026" creationId="{D0112EC9-BDB9-4D99-BDF5-AAEF82A0FF9A}"/>
          </ac:picMkLst>
        </pc:picChg>
        <pc:picChg chg="add mod ord">
          <ac:chgData name="Hugo Rüttger" userId="ac7f4d8521d05afb" providerId="LiveId" clId="{097716A7-1392-4F5D-857D-CCCC31B47993}" dt="2021-07-11T12:11:50.363" v="1104" actId="1076"/>
          <ac:picMkLst>
            <pc:docMk/>
            <pc:sldMk cId="729947864" sldId="278"/>
            <ac:picMk id="1028" creationId="{B0350A50-1E5E-4599-9ECC-5805102361B3}"/>
          </ac:picMkLst>
        </pc:picChg>
      </pc:sldChg>
      <pc:sldChg chg="addSp modSp new mod setBg">
        <pc:chgData name="Hugo Rüttger" userId="ac7f4d8521d05afb" providerId="LiveId" clId="{097716A7-1392-4F5D-857D-CCCC31B47993}" dt="2021-07-11T12:11:05.658" v="1101" actId="403"/>
        <pc:sldMkLst>
          <pc:docMk/>
          <pc:sldMk cId="3287995233" sldId="279"/>
        </pc:sldMkLst>
        <pc:spChg chg="mod">
          <ac:chgData name="Hugo Rüttger" userId="ac7f4d8521d05afb" providerId="LiveId" clId="{097716A7-1392-4F5D-857D-CCCC31B47993}" dt="2021-07-11T12:10:34.614" v="1097" actId="26606"/>
          <ac:spMkLst>
            <pc:docMk/>
            <pc:sldMk cId="3287995233" sldId="279"/>
            <ac:spMk id="2" creationId="{314AE9E7-0D61-47BB-B19B-3C1BB90313CD}"/>
          </ac:spMkLst>
        </pc:spChg>
        <pc:spChg chg="mod">
          <ac:chgData name="Hugo Rüttger" userId="ac7f4d8521d05afb" providerId="LiveId" clId="{097716A7-1392-4F5D-857D-CCCC31B47993}" dt="2021-07-11T12:11:05.658" v="1101" actId="403"/>
          <ac:spMkLst>
            <pc:docMk/>
            <pc:sldMk cId="3287995233" sldId="279"/>
            <ac:spMk id="3" creationId="{EFFDEE77-687E-403B-8400-09599E8AF8D1}"/>
          </ac:spMkLst>
        </pc:spChg>
        <pc:spChg chg="add">
          <ac:chgData name="Hugo Rüttger" userId="ac7f4d8521d05afb" providerId="LiveId" clId="{097716A7-1392-4F5D-857D-CCCC31B47993}" dt="2021-07-11T12:10:34.614" v="1097" actId="26606"/>
          <ac:spMkLst>
            <pc:docMk/>
            <pc:sldMk cId="3287995233" sldId="279"/>
            <ac:spMk id="71" creationId="{8FC9BE17-9A7B-462D-AE50-3D8777387304}"/>
          </ac:spMkLst>
        </pc:spChg>
        <pc:spChg chg="add">
          <ac:chgData name="Hugo Rüttger" userId="ac7f4d8521d05afb" providerId="LiveId" clId="{097716A7-1392-4F5D-857D-CCCC31B47993}" dt="2021-07-11T12:10:34.614" v="1097" actId="26606"/>
          <ac:spMkLst>
            <pc:docMk/>
            <pc:sldMk cId="3287995233" sldId="279"/>
            <ac:spMk id="73" creationId="{3EBE8569-6AEC-4B8C-8D53-2DE337CDBA65}"/>
          </ac:spMkLst>
        </pc:spChg>
        <pc:spChg chg="add">
          <ac:chgData name="Hugo Rüttger" userId="ac7f4d8521d05afb" providerId="LiveId" clId="{097716A7-1392-4F5D-857D-CCCC31B47993}" dt="2021-07-11T12:10:34.614" v="1097" actId="26606"/>
          <ac:spMkLst>
            <pc:docMk/>
            <pc:sldMk cId="3287995233" sldId="279"/>
            <ac:spMk id="75" creationId="{55D4142C-5077-457F-A6AD-3FECFDB39685}"/>
          </ac:spMkLst>
        </pc:spChg>
        <pc:spChg chg="add">
          <ac:chgData name="Hugo Rüttger" userId="ac7f4d8521d05afb" providerId="LiveId" clId="{097716A7-1392-4F5D-857D-CCCC31B47993}" dt="2021-07-11T12:10:34.614" v="1097" actId="26606"/>
          <ac:spMkLst>
            <pc:docMk/>
            <pc:sldMk cId="3287995233" sldId="279"/>
            <ac:spMk id="77" creationId="{7A5F0580-5EE9-419F-96EE-B6529EF6E7D0}"/>
          </ac:spMkLst>
        </pc:spChg>
        <pc:picChg chg="add mod ord">
          <ac:chgData name="Hugo Rüttger" userId="ac7f4d8521d05afb" providerId="LiveId" clId="{097716A7-1392-4F5D-857D-CCCC31B47993}" dt="2021-07-11T12:10:34.614" v="1097" actId="26606"/>
          <ac:picMkLst>
            <pc:docMk/>
            <pc:sldMk cId="3287995233" sldId="279"/>
            <ac:picMk id="3074" creationId="{0902D5BA-E14F-4185-8B60-9D3F4CCBD07B}"/>
          </ac:picMkLst>
        </pc:picChg>
      </pc:sldChg>
      <pc:sldChg chg="addSp delSp modSp new mod setBg">
        <pc:chgData name="Hugo Rüttger" userId="ac7f4d8521d05afb" providerId="LiveId" clId="{097716A7-1392-4F5D-857D-CCCC31B47993}" dt="2021-07-11T12:24:46.283" v="1634" actId="26606"/>
        <pc:sldMkLst>
          <pc:docMk/>
          <pc:sldMk cId="3108502996" sldId="280"/>
        </pc:sldMkLst>
        <pc:spChg chg="mod">
          <ac:chgData name="Hugo Rüttger" userId="ac7f4d8521d05afb" providerId="LiveId" clId="{097716A7-1392-4F5D-857D-CCCC31B47993}" dt="2021-07-11T12:24:46.283" v="1634" actId="26606"/>
          <ac:spMkLst>
            <pc:docMk/>
            <pc:sldMk cId="3108502996" sldId="280"/>
            <ac:spMk id="2" creationId="{EF03A009-5FB3-4535-BEF4-6E292CF08302}"/>
          </ac:spMkLst>
        </pc:spChg>
        <pc:spChg chg="mod">
          <ac:chgData name="Hugo Rüttger" userId="ac7f4d8521d05afb" providerId="LiveId" clId="{097716A7-1392-4F5D-857D-CCCC31B47993}" dt="2021-07-11T12:24:46.283" v="1634" actId="26606"/>
          <ac:spMkLst>
            <pc:docMk/>
            <pc:sldMk cId="3108502996" sldId="280"/>
            <ac:spMk id="3" creationId="{D3D55B92-3DF9-46C5-83A4-6F03AB2ED274}"/>
          </ac:spMkLst>
        </pc:spChg>
        <pc:spChg chg="add del">
          <ac:chgData name="Hugo Rüttger" userId="ac7f4d8521d05afb" providerId="LiveId" clId="{097716A7-1392-4F5D-857D-CCCC31B47993}" dt="2021-07-11T12:23:48.336" v="1628" actId="26606"/>
          <ac:spMkLst>
            <pc:docMk/>
            <pc:sldMk cId="3108502996" sldId="280"/>
            <ac:spMk id="71" creationId="{8FC9BE17-9A7B-462D-AE50-3D8777387304}"/>
          </ac:spMkLst>
        </pc:spChg>
        <pc:spChg chg="add del">
          <ac:chgData name="Hugo Rüttger" userId="ac7f4d8521d05afb" providerId="LiveId" clId="{097716A7-1392-4F5D-857D-CCCC31B47993}" dt="2021-07-11T12:23:48.336" v="1628" actId="26606"/>
          <ac:spMkLst>
            <pc:docMk/>
            <pc:sldMk cId="3108502996" sldId="280"/>
            <ac:spMk id="73" creationId="{3EBE8569-6AEC-4B8C-8D53-2DE337CDBA65}"/>
          </ac:spMkLst>
        </pc:spChg>
        <pc:spChg chg="add del">
          <ac:chgData name="Hugo Rüttger" userId="ac7f4d8521d05afb" providerId="LiveId" clId="{097716A7-1392-4F5D-857D-CCCC31B47993}" dt="2021-07-11T12:23:48.336" v="1628" actId="26606"/>
          <ac:spMkLst>
            <pc:docMk/>
            <pc:sldMk cId="3108502996" sldId="280"/>
            <ac:spMk id="75" creationId="{55D4142C-5077-457F-A6AD-3FECFDB39685}"/>
          </ac:spMkLst>
        </pc:spChg>
        <pc:spChg chg="add del">
          <ac:chgData name="Hugo Rüttger" userId="ac7f4d8521d05afb" providerId="LiveId" clId="{097716A7-1392-4F5D-857D-CCCC31B47993}" dt="2021-07-11T12:23:48.336" v="1628" actId="26606"/>
          <ac:spMkLst>
            <pc:docMk/>
            <pc:sldMk cId="3108502996" sldId="280"/>
            <ac:spMk id="77" creationId="{7A5F0580-5EE9-419F-96EE-B6529EF6E7D0}"/>
          </ac:spMkLst>
        </pc:spChg>
        <pc:spChg chg="add">
          <ac:chgData name="Hugo Rüttger" userId="ac7f4d8521d05afb" providerId="LiveId" clId="{097716A7-1392-4F5D-857D-CCCC31B47993}" dt="2021-07-11T12:24:46.283" v="1634" actId="26606"/>
          <ac:spMkLst>
            <pc:docMk/>
            <pc:sldMk cId="3108502996" sldId="280"/>
            <ac:spMk id="4102" creationId="{0B9EE3F3-89B7-43C3-8651-C4C96830993D}"/>
          </ac:spMkLst>
        </pc:spChg>
        <pc:spChg chg="add">
          <ac:chgData name="Hugo Rüttger" userId="ac7f4d8521d05afb" providerId="LiveId" clId="{097716A7-1392-4F5D-857D-CCCC31B47993}" dt="2021-07-11T12:24:46.283" v="1634" actId="26606"/>
          <ac:spMkLst>
            <pc:docMk/>
            <pc:sldMk cId="3108502996" sldId="280"/>
            <ac:spMk id="4103" creationId="{33AE4636-AEEC-45D6-84D4-7AC2DA48ECF8}"/>
          </ac:spMkLst>
        </pc:spChg>
        <pc:spChg chg="add">
          <ac:chgData name="Hugo Rüttger" userId="ac7f4d8521d05afb" providerId="LiveId" clId="{097716A7-1392-4F5D-857D-CCCC31B47993}" dt="2021-07-11T12:24:46.283" v="1634" actId="26606"/>
          <ac:spMkLst>
            <pc:docMk/>
            <pc:sldMk cId="3108502996" sldId="280"/>
            <ac:spMk id="4104" creationId="{8D9CE0F4-2EB2-4F1F-8AAC-DB3571D9FE10}"/>
          </ac:spMkLst>
        </pc:spChg>
        <pc:picChg chg="add del mod ord">
          <ac:chgData name="Hugo Rüttger" userId="ac7f4d8521d05afb" providerId="LiveId" clId="{097716A7-1392-4F5D-857D-CCCC31B47993}" dt="2021-07-11T12:23:50.653" v="1629"/>
          <ac:picMkLst>
            <pc:docMk/>
            <pc:sldMk cId="3108502996" sldId="280"/>
            <ac:picMk id="4098" creationId="{00DD1A39-0B6C-4DF3-AADD-E5145D334C9A}"/>
          </ac:picMkLst>
        </pc:picChg>
        <pc:picChg chg="add mod">
          <ac:chgData name="Hugo Rüttger" userId="ac7f4d8521d05afb" providerId="LiveId" clId="{097716A7-1392-4F5D-857D-CCCC31B47993}" dt="2021-07-11T12:24:46.283" v="1634" actId="26606"/>
          <ac:picMkLst>
            <pc:docMk/>
            <pc:sldMk cId="3108502996" sldId="280"/>
            <ac:picMk id="4100" creationId="{91302D8A-B1FB-4E95-96D0-3A0112E1A67E}"/>
          </ac:picMkLst>
        </pc:picChg>
      </pc:sldChg>
      <pc:sldChg chg="addSp delSp modSp new del mod setBg">
        <pc:chgData name="Hugo Rüttger" userId="ac7f4d8521d05afb" providerId="LiveId" clId="{097716A7-1392-4F5D-857D-CCCC31B47993}" dt="2021-07-11T12:43:31.322" v="2136" actId="2696"/>
        <pc:sldMkLst>
          <pc:docMk/>
          <pc:sldMk cId="2746277259" sldId="281"/>
        </pc:sldMkLst>
        <pc:spChg chg="del">
          <ac:chgData name="Hugo Rüttger" userId="ac7f4d8521d05afb" providerId="LiveId" clId="{097716A7-1392-4F5D-857D-CCCC31B47993}" dt="2021-07-11T12:23:59.651" v="1632" actId="26606"/>
          <ac:spMkLst>
            <pc:docMk/>
            <pc:sldMk cId="2746277259" sldId="281"/>
            <ac:spMk id="2" creationId="{34294553-F626-4C88-994B-AAE401E38F9A}"/>
          </ac:spMkLst>
        </pc:spChg>
        <pc:spChg chg="del">
          <ac:chgData name="Hugo Rüttger" userId="ac7f4d8521d05afb" providerId="LiveId" clId="{097716A7-1392-4F5D-857D-CCCC31B47993}" dt="2021-07-11T12:23:59.651" v="1632" actId="26606"/>
          <ac:spMkLst>
            <pc:docMk/>
            <pc:sldMk cId="2746277259" sldId="281"/>
            <ac:spMk id="3" creationId="{D47F70DC-2086-4EAF-AB2B-D05C4D0F79ED}"/>
          </ac:spMkLst>
        </pc:spChg>
        <pc:spChg chg="add">
          <ac:chgData name="Hugo Rüttger" userId="ac7f4d8521d05afb" providerId="LiveId" clId="{097716A7-1392-4F5D-857D-CCCC31B47993}" dt="2021-07-11T12:23:59.651" v="1632" actId="26606"/>
          <ac:spMkLst>
            <pc:docMk/>
            <pc:sldMk cId="2746277259" sldId="281"/>
            <ac:spMk id="71" creationId="{42A4FC2C-047E-45A5-965D-8E1E3BF09BC6}"/>
          </ac:spMkLst>
        </pc:spChg>
        <pc:picChg chg="add mod">
          <ac:chgData name="Hugo Rüttger" userId="ac7f4d8521d05afb" providerId="LiveId" clId="{097716A7-1392-4F5D-857D-CCCC31B47993}" dt="2021-07-11T12:23:59.651" v="1632" actId="26606"/>
          <ac:picMkLst>
            <pc:docMk/>
            <pc:sldMk cId="2746277259" sldId="281"/>
            <ac:picMk id="5122" creationId="{26446741-FAF8-4421-840B-5EA5D71C6D1A}"/>
          </ac:picMkLst>
        </pc:picChg>
      </pc:sldChg>
      <pc:sldChg chg="addSp modSp new mod setBg">
        <pc:chgData name="Hugo Rüttger" userId="ac7f4d8521d05afb" providerId="LiveId" clId="{097716A7-1392-4F5D-857D-CCCC31B47993}" dt="2021-07-11T12:43:23.379" v="2135" actId="26606"/>
        <pc:sldMkLst>
          <pc:docMk/>
          <pc:sldMk cId="2337647023" sldId="282"/>
        </pc:sldMkLst>
        <pc:spChg chg="mod">
          <ac:chgData name="Hugo Rüttger" userId="ac7f4d8521d05afb" providerId="LiveId" clId="{097716A7-1392-4F5D-857D-CCCC31B47993}" dt="2021-07-11T12:43:23.379" v="2135" actId="26606"/>
          <ac:spMkLst>
            <pc:docMk/>
            <pc:sldMk cId="2337647023" sldId="282"/>
            <ac:spMk id="2" creationId="{598C25EB-6BC6-4891-B88C-448F891325E3}"/>
          </ac:spMkLst>
        </pc:spChg>
        <pc:spChg chg="mod">
          <ac:chgData name="Hugo Rüttger" userId="ac7f4d8521d05afb" providerId="LiveId" clId="{097716A7-1392-4F5D-857D-CCCC31B47993}" dt="2021-07-11T12:43:23.379" v="2135" actId="26606"/>
          <ac:spMkLst>
            <pc:docMk/>
            <pc:sldMk cId="2337647023" sldId="282"/>
            <ac:spMk id="3" creationId="{7ABDB54C-4192-4965-A6BD-8F8E726B4F13}"/>
          </ac:spMkLst>
        </pc:spChg>
        <pc:spChg chg="add">
          <ac:chgData name="Hugo Rüttger" userId="ac7f4d8521d05afb" providerId="LiveId" clId="{097716A7-1392-4F5D-857D-CCCC31B47993}" dt="2021-07-11T12:43:23.379" v="2135" actId="26606"/>
          <ac:spMkLst>
            <pc:docMk/>
            <pc:sldMk cId="2337647023" sldId="282"/>
            <ac:spMk id="9" creationId="{8FC9BE17-9A7B-462D-AE50-3D8777387304}"/>
          </ac:spMkLst>
        </pc:spChg>
        <pc:spChg chg="add">
          <ac:chgData name="Hugo Rüttger" userId="ac7f4d8521d05afb" providerId="LiveId" clId="{097716A7-1392-4F5D-857D-CCCC31B47993}" dt="2021-07-11T12:43:23.379" v="2135" actId="26606"/>
          <ac:spMkLst>
            <pc:docMk/>
            <pc:sldMk cId="2337647023" sldId="282"/>
            <ac:spMk id="11" creationId="{3EBE8569-6AEC-4B8C-8D53-2DE337CDBA65}"/>
          </ac:spMkLst>
        </pc:spChg>
        <pc:spChg chg="add">
          <ac:chgData name="Hugo Rüttger" userId="ac7f4d8521d05afb" providerId="LiveId" clId="{097716A7-1392-4F5D-857D-CCCC31B47993}" dt="2021-07-11T12:43:23.379" v="2135" actId="26606"/>
          <ac:spMkLst>
            <pc:docMk/>
            <pc:sldMk cId="2337647023" sldId="282"/>
            <ac:spMk id="13" creationId="{55D4142C-5077-457F-A6AD-3FECFDB39685}"/>
          </ac:spMkLst>
        </pc:spChg>
        <pc:spChg chg="add">
          <ac:chgData name="Hugo Rüttger" userId="ac7f4d8521d05afb" providerId="LiveId" clId="{097716A7-1392-4F5D-857D-CCCC31B47993}" dt="2021-07-11T12:43:23.379" v="2135" actId="26606"/>
          <ac:spMkLst>
            <pc:docMk/>
            <pc:sldMk cId="2337647023" sldId="282"/>
            <ac:spMk id="15" creationId="{7A5F0580-5EE9-419F-96EE-B6529EF6E7D0}"/>
          </ac:spMkLst>
        </pc:spChg>
        <pc:picChg chg="add mod ord">
          <ac:chgData name="Hugo Rüttger" userId="ac7f4d8521d05afb" providerId="LiveId" clId="{097716A7-1392-4F5D-857D-CCCC31B47993}" dt="2021-07-11T12:43:23.379" v="2135" actId="26606"/>
          <ac:picMkLst>
            <pc:docMk/>
            <pc:sldMk cId="2337647023" sldId="282"/>
            <ac:picMk id="4" creationId="{5D1D997C-C7E6-4A97-988E-B70FBDE4B9BF}"/>
          </ac:picMkLst>
        </pc:picChg>
      </pc:sldChg>
      <pc:sldChg chg="addSp modSp new mod setBg modAnim">
        <pc:chgData name="Hugo Rüttger" userId="ac7f4d8521d05afb" providerId="LiveId" clId="{097716A7-1392-4F5D-857D-CCCC31B47993}" dt="2021-07-11T12:44:44.296" v="2150" actId="1076"/>
        <pc:sldMkLst>
          <pc:docMk/>
          <pc:sldMk cId="2719980408" sldId="283"/>
        </pc:sldMkLst>
        <pc:spChg chg="mod">
          <ac:chgData name="Hugo Rüttger" userId="ac7f4d8521d05afb" providerId="LiveId" clId="{097716A7-1392-4F5D-857D-CCCC31B47993}" dt="2021-07-11T12:42:47.148" v="2133" actId="26606"/>
          <ac:spMkLst>
            <pc:docMk/>
            <pc:sldMk cId="2719980408" sldId="283"/>
            <ac:spMk id="2" creationId="{3BB26A68-DC54-4BAD-AF62-6DA1CA788CDE}"/>
          </ac:spMkLst>
        </pc:spChg>
        <pc:spChg chg="mod">
          <ac:chgData name="Hugo Rüttger" userId="ac7f4d8521d05afb" providerId="LiveId" clId="{097716A7-1392-4F5D-857D-CCCC31B47993}" dt="2021-07-11T12:44:17.234" v="2146" actId="27636"/>
          <ac:spMkLst>
            <pc:docMk/>
            <pc:sldMk cId="2719980408" sldId="283"/>
            <ac:spMk id="3" creationId="{6D7ACDF3-FD87-48D6-92B8-073083FD5939}"/>
          </ac:spMkLst>
        </pc:spChg>
        <pc:spChg chg="add">
          <ac:chgData name="Hugo Rüttger" userId="ac7f4d8521d05afb" providerId="LiveId" clId="{097716A7-1392-4F5D-857D-CCCC31B47993}" dt="2021-07-11T12:42:47.148" v="2133" actId="26606"/>
          <ac:spMkLst>
            <pc:docMk/>
            <pc:sldMk cId="2719980408" sldId="283"/>
            <ac:spMk id="73" creationId="{DB90EDA9-2517-46EC-B6D4-3918D04786C1}"/>
          </ac:spMkLst>
        </pc:spChg>
        <pc:spChg chg="add">
          <ac:chgData name="Hugo Rüttger" userId="ac7f4d8521d05afb" providerId="LiveId" clId="{097716A7-1392-4F5D-857D-CCCC31B47993}" dt="2021-07-11T12:42:47.148" v="2133" actId="26606"/>
          <ac:spMkLst>
            <pc:docMk/>
            <pc:sldMk cId="2719980408" sldId="283"/>
            <ac:spMk id="75" creationId="{D449B1F2-532C-44C7-8AC7-28EA15EE02CB}"/>
          </ac:spMkLst>
        </pc:spChg>
        <pc:spChg chg="add">
          <ac:chgData name="Hugo Rüttger" userId="ac7f4d8521d05afb" providerId="LiveId" clId="{097716A7-1392-4F5D-857D-CCCC31B47993}" dt="2021-07-11T12:42:47.148" v="2133" actId="26606"/>
          <ac:spMkLst>
            <pc:docMk/>
            <pc:sldMk cId="2719980408" sldId="283"/>
            <ac:spMk id="77" creationId="{EE7D3784-5CF9-4282-9B1C-523957852BF6}"/>
          </ac:spMkLst>
        </pc:spChg>
        <pc:picChg chg="add mod">
          <ac:chgData name="Hugo Rüttger" userId="ac7f4d8521d05afb" providerId="LiveId" clId="{097716A7-1392-4F5D-857D-CCCC31B47993}" dt="2021-07-11T12:44:38.317" v="2149" actId="1076"/>
          <ac:picMkLst>
            <pc:docMk/>
            <pc:sldMk cId="2719980408" sldId="283"/>
            <ac:picMk id="6146" creationId="{2F7A6F1C-03F0-41FD-BAB1-49535DA85E5B}"/>
          </ac:picMkLst>
        </pc:picChg>
        <pc:picChg chg="add mod ord">
          <ac:chgData name="Hugo Rüttger" userId="ac7f4d8521d05afb" providerId="LiveId" clId="{097716A7-1392-4F5D-857D-CCCC31B47993}" dt="2021-07-11T12:44:44.296" v="2150" actId="1076"/>
          <ac:picMkLst>
            <pc:docMk/>
            <pc:sldMk cId="2719980408" sldId="283"/>
            <ac:picMk id="6148" creationId="{D2632C62-4151-4ED2-B832-9D84BBE32976}"/>
          </ac:picMkLst>
        </pc:picChg>
      </pc:sldChg>
      <pc:sldChg chg="modSp new mod">
        <pc:chgData name="Hugo Rüttger" userId="ac7f4d8521d05afb" providerId="LiveId" clId="{097716A7-1392-4F5D-857D-CCCC31B47993}" dt="2021-07-11T12:47:15.135" v="2169" actId="20577"/>
        <pc:sldMkLst>
          <pc:docMk/>
          <pc:sldMk cId="2628541186" sldId="284"/>
        </pc:sldMkLst>
        <pc:spChg chg="mod">
          <ac:chgData name="Hugo Rüttger" userId="ac7f4d8521d05afb" providerId="LiveId" clId="{097716A7-1392-4F5D-857D-CCCC31B47993}" dt="2021-07-11T12:47:15.135" v="2169" actId="20577"/>
          <ac:spMkLst>
            <pc:docMk/>
            <pc:sldMk cId="2628541186" sldId="284"/>
            <ac:spMk id="2" creationId="{DE8E10FD-A515-4E85-83D7-91548B3BFD3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1AA05-0AFC-CB43-A5F8-42BE90208ED6}" type="datetimeFigureOut">
              <a:rPr lang="de-DE" smtClean="0"/>
              <a:t>19.07.21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39A26-1929-5347-B3F4-DFE98084FF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8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881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39A26-1929-5347-B3F4-DFE98084FFF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830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999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1866: Schlacht von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Königgrätz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Machtfrage in Deutschland geklärt, Preußen Vormachtstellung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1867: Antwort auf 1866, Zwischenlösung auf dem Weg zum Dt. Reich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Machtgefälle: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nördl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.: Norddeutscher Bund mit Preußen, südl.: Baden und Württemberg &amp; Bayern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Blut &amp; Eisen: Deutsche Einheit mit Krieg und Industrie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Hegemonie – Vormachtstellung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075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Bismarck wollte Krieg Blut und Eisen– es brauchte einen gemeinsamen Feind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Frankreich </a:t>
            </a:r>
            <a:r>
              <a:rPr lang="de-DE" dirty="0" err="1"/>
              <a:t>innenpol</a:t>
            </a:r>
            <a:r>
              <a:rPr lang="de-DE" dirty="0"/>
              <a:t>. Geschwächt – </a:t>
            </a:r>
            <a:r>
              <a:rPr lang="de-DE" dirty="0" err="1"/>
              <a:t>außenpol</a:t>
            </a:r>
            <a:r>
              <a:rPr lang="de-DE" dirty="0"/>
              <a:t>. </a:t>
            </a:r>
            <a:r>
              <a:rPr lang="de-DE" dirty="0" err="1"/>
              <a:t>Agressiv</a:t>
            </a:r>
            <a:r>
              <a:rPr lang="de-DE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Rachegefühle gegen Deutschland – Preußen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Vakant: freier Thron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Urangst: Umzingelung durch Habsburger, jetzt Hohenzollern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Wilhelm weigert sich, Emser Depesche Schilderung der Situation, Bismarck kürzt die, Frankreich will D demütigen, Neuer Sinn: Demütigung Deutschlands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Bismarck war klar das es zum Krieg kommt, Ablenkung von </a:t>
            </a:r>
            <a:r>
              <a:rPr lang="de-DE" dirty="0" err="1"/>
              <a:t>innenpol</a:t>
            </a:r>
            <a:r>
              <a:rPr lang="de-DE" dirty="0"/>
              <a:t>. Problemen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256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Kein Interesse an kleinen Deutschen Problemen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Emser Depesche: Kriegserklärung an alle Deutschen nicht nur an Preußen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07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Mrd. Franc.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Frankreich: tiefe Demütigung, zentrales Ziel franz. Außenpolitik in den nächsten Jahren: Rückgewinnung Elsass L.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Deutschland: Reichsgründung 1871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Von Oben) im Spiegelsaal im Land des Gegners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405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 Jan. 1871 Versailles / Paris, während Belagerung von Paris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Volkseinheit im Land des Feindes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Spiegelsaal: dt. Militärs, Fürsten, Diplomaten und Höflinge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Wilhelm I erklärt Bereitschaft für Kaiserwürde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Höhepunkt: Großherzog Friedrich I. von Baden proklamiert Wilhelm I zum Kaiser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Gemälde von Anton von Werner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Gedanke der Gründung in Paris falsch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Gründung Dt. Kaiserreich schon im Nov. 1870 mit dem Beitritt der Süddt. Staaten zum Norddeutschen Bund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Zeremonie am 01. Jan. 1871: Dt. Reich existierte schon, nur da um zu zeigen wer im neuen Rich das sagen hat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Kaiser, Fürsten &amp; Militär, keine Einladung für Volksvertreter oder Abgeordnete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Konflikt Wilhelm I. &amp; Bismarck über Kaisertitelfrage: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Deutscher Kaiser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oder Kaiser von Deutschland?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damit ist die deutsche Einheit gemacht!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664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39A26-1929-5347-B3F4-DFE98084FFF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97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7103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39A26-1929-5347-B3F4-DFE98084FFF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314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39A26-1929-5347-B3F4-DFE98084FFF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830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Industrielle </a:t>
            </a:r>
            <a:r>
              <a:rPr lang="de-DE" dirty="0" err="1"/>
              <a:t>Rev</a:t>
            </a:r>
            <a:r>
              <a:rPr lang="de-DE" dirty="0"/>
              <a:t>, Bevölkerungswachstum, Aufhebung der Leibeigenschaft (Freikauf), Erbteilung, Verarmung, Verkauf von Land und Hof, Verstädterung,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Entstehung Proletariat, keine Arbeitnehmerrechte, Ausbeutung von Kindern und Erwachsenen, viele Menschen, Abwanderung, </a:t>
            </a:r>
            <a:r>
              <a:rPr lang="de-DE" dirty="0" err="1"/>
              <a:t>Bendingungslose</a:t>
            </a:r>
            <a:r>
              <a:rPr lang="de-DE" dirty="0"/>
              <a:t> Ausbeutung, schlechte Lebensbedingungen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Wie geht man damit um? Verschiedene </a:t>
            </a:r>
            <a:r>
              <a:rPr lang="de-DE" dirty="0" err="1"/>
              <a:t>Lösungansansätze</a:t>
            </a: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7092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Angst vor Sturz der Stimmung, Gefahr für Staat und Wohlhabende Bevölkerung,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581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Zuckerbrot und Peitsche: Sozialgesetzte, Verbietet Parteien und Gewerkschaften, Einschränkung der Pressefreiheit, Bespitzelung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Kein Verbot der SPD: Fehleinschätzung durch kein Verbot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7291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39A26-1929-5347-B3F4-DFE98084FFF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379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Betrachtung des ganzen Kaiserreiches für eine volle Beantwortung, nur einen Teil</a:t>
            </a:r>
          </a:p>
          <a:p>
            <a:r>
              <a:rPr lang="de-DE" dirty="0"/>
              <a:t>Zusammenarbeit mit anderen Großmächten für dt. Kolonien </a:t>
            </a:r>
          </a:p>
          <a:p>
            <a:r>
              <a:rPr lang="de-DE" dirty="0"/>
              <a:t>Entgegen der eigentlichen pol. Gesinnung Wilhelm II. – Platz an der Sonne </a:t>
            </a:r>
          </a:p>
          <a:p>
            <a:r>
              <a:rPr lang="de-DE" dirty="0"/>
              <a:t>Unter Bismarck rückt das Dt. Reich auf durch </a:t>
            </a:r>
            <a:r>
              <a:rPr lang="de-DE" dirty="0" err="1"/>
              <a:t>gesellschaftl</a:t>
            </a:r>
            <a:r>
              <a:rPr lang="de-DE" dirty="0"/>
              <a:t>. Veränderungen, Bündnisse </a:t>
            </a:r>
          </a:p>
          <a:p>
            <a:r>
              <a:rPr lang="de-DE" dirty="0"/>
              <a:t>Zitat zu Bismarck nicht zu Wilhelm II., kritische Auseinandersetzung mit seinem Handeln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19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Ziele: Sicherung der Großmachstellung des Dt. Reiches, Isolierung Frankreichs, Sicherung des Friedens in Europa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Mittel: Bündnisse (hochkomplexes Bündnissystem), Diplomatie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England: freundschaftliche Beziehungen, kein Zweifrontenkrieg, Neutralität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Russland: Nahrungsmittelversorgung, Neutralität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Österreich und Russland im Dreikaiserbund: Neutralität, Kriegspartner, kein Zweifrontenkrieg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Italien und Österreich: Dreibund, Neutralität, kein Zweifrontenkrieg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Isolation Frankreich: Spannungen und offene Fragen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err="1"/>
              <a:t>Satuieruung</a:t>
            </a:r>
            <a:r>
              <a:rPr lang="de-DE" dirty="0"/>
              <a:t> des Dt. Reiches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3056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25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793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39A26-1929-5347-B3F4-DFE98084FFF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92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39A26-1929-5347-B3F4-DFE98084FFF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087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39A26-1929-5347-B3F4-DFE98084FFF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783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48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6684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39A26-1929-5347-B3F4-DFE98084FFF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7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6AA7B-ADB0-AA43-B180-01FD84674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8473181-16E3-9348-ACA9-92FD1BBB8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6A3BAF-41FB-314B-8B69-E3B6D7E30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716D-9EAE-D74E-9D02-3715ED3DC1E3}" type="datetimeFigureOut">
              <a:rPr lang="de-DE" smtClean="0"/>
              <a:t>19.07.21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DC9E06-9E17-6E47-B076-354C8196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FC54C7-70DB-5945-B2C4-094D75EC2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A06B-11F9-D44C-918B-6D457FDED5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341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8209F7-6C0F-4142-876A-7CC152474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C0C97A-E84D-D848-ADAE-30879F580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9DAEF2-C53F-EE44-94A9-238C2ACE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716D-9EAE-D74E-9D02-3715ED3DC1E3}" type="datetimeFigureOut">
              <a:rPr lang="de-DE" smtClean="0"/>
              <a:t>19.07.21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17EE52-D9EA-8642-B38F-8C380584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9A5C42-08E1-E847-8E59-D0338796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A06B-11F9-D44C-918B-6D457FDED5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1547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B1C382A-4C34-BF4B-800B-6131C2C3D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FAEC0CF-B21E-504F-8D86-465323331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840E81-858B-1C40-B601-51F4D7620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716D-9EAE-D74E-9D02-3715ED3DC1E3}" type="datetimeFigureOut">
              <a:rPr lang="de-DE" smtClean="0"/>
              <a:t>19.07.21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B0B28A-C2B8-B34A-A471-9A26AB01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53DE79-888D-1140-8FB8-D1DB5941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A06B-11F9-D44C-918B-6D457FDED5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131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ADE109-75CA-C14E-A3D4-B23138A28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DAF297-FA81-1D47-AB0B-5A9E53447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87A8D-D1C4-8942-9793-FFDF23BA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716D-9EAE-D74E-9D02-3715ED3DC1E3}" type="datetimeFigureOut">
              <a:rPr lang="de-DE" smtClean="0"/>
              <a:t>19.07.21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1E289A-73B3-2F44-A192-8366051B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DA8852-A76F-8F44-8301-05FE2D30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A06B-11F9-D44C-918B-6D457FDED5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404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B74E6-7D96-D34C-8168-76D40E088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6AB126-9154-DD46-BB06-75A82F737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B39D0-66C6-9445-8073-75D5B900B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716D-9EAE-D74E-9D02-3715ED3DC1E3}" type="datetimeFigureOut">
              <a:rPr lang="de-DE" smtClean="0"/>
              <a:t>19.07.21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74AF0C-ACB7-A44C-B5E2-36D07DDDB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ACB3F9-0CC0-7C4B-BB14-3110D55C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A06B-11F9-D44C-918B-6D457FDED5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1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506EE-341D-3B44-8412-D0C45673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30D222-FFF7-BD4E-BA00-9866E84A4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30DF85-8569-DA44-AE57-920FFFD7A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CE0D45-9303-384C-9544-0748631E0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716D-9EAE-D74E-9D02-3715ED3DC1E3}" type="datetimeFigureOut">
              <a:rPr lang="de-DE" smtClean="0"/>
              <a:t>19.07.21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289EBA-CBC9-D541-9FE9-41E8A9CE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EC7B1D-9461-1D44-98E9-E79BBB30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A06B-11F9-D44C-918B-6D457FDED5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6504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F82BD-0B4F-384F-9179-4BDC1E2D5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20A8DED-8008-CF40-AA9E-F7EE3F4A8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7016F2C-8F4A-134C-A712-705E21183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03FB03-CA00-1C4D-8AA5-F084654094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5A972B7-95CE-C140-A5FA-6C2E513DA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1C534C1-50C6-D04F-A28B-024062143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716D-9EAE-D74E-9D02-3715ED3DC1E3}" type="datetimeFigureOut">
              <a:rPr lang="de-DE" smtClean="0"/>
              <a:t>19.07.21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D72EEAC-B19D-F649-AC62-664B71C23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7BACA29-CE1E-334A-BC18-58BE0B82E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A06B-11F9-D44C-918B-6D457FDED5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80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6B1ADD-BD37-9842-8FD3-EF012D25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89DA2-B772-FF4C-8D71-7A57BDCCC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716D-9EAE-D74E-9D02-3715ED3DC1E3}" type="datetimeFigureOut">
              <a:rPr lang="de-DE" smtClean="0"/>
              <a:t>19.07.21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E5F3C4-7DC1-FA4B-AB79-CDE0C224C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81E3CE-38AD-0049-8996-871AAEA9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A06B-11F9-D44C-918B-6D457FDED5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5270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8DAB524-CAFD-9541-B2E7-3F9462908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716D-9EAE-D74E-9D02-3715ED3DC1E3}" type="datetimeFigureOut">
              <a:rPr lang="de-DE" smtClean="0"/>
              <a:t>19.07.21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E3B025-1EBE-814F-B473-C45ED405D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1C64CB-9151-A445-A2AD-EADE0BA3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A06B-11F9-D44C-918B-6D457FDED5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2013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E1874-024E-4F43-93D5-988848A7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42F14A-FD84-8645-B2F5-51033D946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F376FE1-A97D-B14A-8515-3D7B609DB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75D4753-A503-6C4E-BD61-4387ED668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716D-9EAE-D74E-9D02-3715ED3DC1E3}" type="datetimeFigureOut">
              <a:rPr lang="de-DE" smtClean="0"/>
              <a:t>19.07.21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93049B-B109-DD45-B9B4-5A759303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3359DB-AC55-F148-9CF3-54454A4F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A06B-11F9-D44C-918B-6D457FDED5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7342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C3781-6F66-FA40-BB32-41575338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E63B01C-1934-274D-B7E9-FD229CD1F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EB11FDE-4CA5-D74C-AB5F-197F9D32F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BCC175-2C5C-7543-8B30-A6DBA7095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0716D-9EAE-D74E-9D02-3715ED3DC1E3}" type="datetimeFigureOut">
              <a:rPr lang="de-DE" smtClean="0"/>
              <a:t>19.07.21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63F86D-B5AE-3C40-9D60-EE9B11E88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ABC838-8220-0944-8172-FEDADD8C0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BA06B-11F9-D44C-918B-6D457FDED5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1753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AF38C25-3884-DA4C-A2C9-82072788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F44DDB-D5CC-C54C-B7A2-E9139B385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C4ABF7-9697-504D-A8A4-46CCC32B4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0716D-9EAE-D74E-9D02-3715ED3DC1E3}" type="datetimeFigureOut">
              <a:rPr lang="de-DE" smtClean="0"/>
              <a:t>19.07.21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1415E0-1204-2F4D-B863-67AFF6208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4ABA35-AB87-B045-9D7C-FFFD06FC1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BA06B-11F9-D44C-918B-6D457FDED5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58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b.de/izpb/224747/deutschland-in-der-welt?type=galerie&amp;show=image&amp;i=226430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de-academic.com/pictures/dewiki/78/Norddeutscher_Bund.png" TargetMode="External"/><Relationship Id="rId3" Type="http://schemas.openxmlformats.org/officeDocument/2006/relationships/hyperlink" Target="https://www.dhm.de/lemo/kapitel/reaktionszeit/deutscher-bund-und-nationale-frage/deutsch-daenischer-krieg-1864.html" TargetMode="External"/><Relationship Id="rId7" Type="http://schemas.openxmlformats.org/officeDocument/2006/relationships/hyperlink" Target="https://www.xn--prfung-ratgeber-0vb.de/2012/07/industrialisierung-in-deutschland-zusammenfassung/#:~:text=Die%20Industrialisierung%20begann%20Anfang%20des%2019.%20Jahrhunderts%20in,auf%20Feldern.Die%20wenigen%20Handwerksbetriebe%20waren%20zu%20Z%C3%BCnften%20" TargetMode="External"/><Relationship Id="rId2" Type="http://schemas.openxmlformats.org/officeDocument/2006/relationships/hyperlink" Target="https://www.geschichte-abitur.de/lexikon/uebersicht-revolution-1848-49/folgen-und-bedeutung-der-revolution-1848-4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rankreich-info.de/themen/geschichte/zweites-kaiserreich" TargetMode="External"/><Relationship Id="rId5" Type="http://schemas.openxmlformats.org/officeDocument/2006/relationships/hyperlink" Target="https://geschichte-wissen.de/blog/der-deutsche-dualismus/" TargetMode="External"/><Relationship Id="rId4" Type="http://schemas.openxmlformats.org/officeDocument/2006/relationships/hyperlink" Target="https://de.wikipedia.org/wiki/Britisches_Weltreich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 descr="Mitteleuropa 1815-1866">
            <a:extLst>
              <a:ext uri="{FF2B5EF4-FFF2-40B4-BE49-F238E27FC236}">
                <a16:creationId xmlns:a16="http://schemas.microsoft.com/office/drawing/2014/main" id="{C4C341D7-08C7-2E42-B2C6-6616DE2CA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87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3C4F93-801D-BF46-A820-DB5BA78E0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10320648" cy="3204134"/>
          </a:xfrm>
        </p:spPr>
        <p:txBody>
          <a:bodyPr anchor="b">
            <a:normAutofit/>
          </a:bodyPr>
          <a:lstStyle/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Bahnschrift SemiCondensed" panose="020B0502040204020203" pitchFamily="34" charset="0"/>
                <a:ea typeface="+mj-ea"/>
                <a:cs typeface="+mj-cs"/>
              </a:rPr>
              <a:t>Die II. </a:t>
            </a:r>
            <a:r>
              <a:rPr lang="en-US" sz="4800" b="1" dirty="0" err="1">
                <a:latin typeface="Bahnschrift SemiCondensed" panose="020B0502040204020203" pitchFamily="34" charset="0"/>
                <a:ea typeface="+mj-ea"/>
                <a:cs typeface="+mj-cs"/>
              </a:rPr>
              <a:t>Hälfte</a:t>
            </a:r>
            <a:r>
              <a:rPr lang="en-US" sz="4800" b="1" dirty="0">
                <a:latin typeface="Bahnschrift SemiCondensed" panose="020B0502040204020203" pitchFamily="34" charset="0"/>
                <a:ea typeface="+mj-ea"/>
                <a:cs typeface="+mj-cs"/>
              </a:rPr>
              <a:t> des </a:t>
            </a:r>
            <a:r>
              <a:rPr lang="en-US" sz="4800" b="1" dirty="0" err="1">
                <a:latin typeface="Bahnschrift SemiCondensed" panose="020B0502040204020203" pitchFamily="34" charset="0"/>
                <a:ea typeface="+mj-ea"/>
                <a:cs typeface="+mj-cs"/>
              </a:rPr>
              <a:t>langen</a:t>
            </a:r>
            <a:r>
              <a:rPr lang="en-US" sz="4800" b="1" dirty="0">
                <a:latin typeface="Bahnschrift SemiCondensed" panose="020B0502040204020203" pitchFamily="34" charset="0"/>
                <a:ea typeface="+mj-ea"/>
                <a:cs typeface="+mj-cs"/>
              </a:rPr>
              <a:t> 19. </a:t>
            </a:r>
            <a:r>
              <a:rPr lang="en-US" sz="4800" b="1" dirty="0" err="1">
                <a:latin typeface="Bahnschrift SemiCondensed" panose="020B0502040204020203" pitchFamily="34" charset="0"/>
                <a:ea typeface="+mj-ea"/>
                <a:cs typeface="+mj-cs"/>
              </a:rPr>
              <a:t>Jahrhunderts</a:t>
            </a:r>
            <a:r>
              <a:rPr lang="en-US" sz="4800" b="1" dirty="0">
                <a:latin typeface="Bahnschrift SemiCondensed" panose="020B0502040204020203" pitchFamily="34" charset="0"/>
                <a:ea typeface="+mj-ea"/>
                <a:cs typeface="+mj-cs"/>
              </a:rPr>
              <a:t> (1860 – 1890)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602657B-D950-2F43-A090-826DDB218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6111506" cy="350651"/>
          </a:xfrm>
        </p:spPr>
        <p:txBody>
          <a:bodyPr>
            <a:noAutofit/>
          </a:bodyPr>
          <a:lstStyle/>
          <a:p>
            <a:pPr algn="l"/>
            <a:r>
              <a:rPr lang="de-DE" dirty="0">
                <a:latin typeface="Bahnschrift Condensed" panose="020B0502040204020203" pitchFamily="34" charset="0"/>
              </a:rPr>
              <a:t>Eine Präsentation von Louis, </a:t>
            </a:r>
            <a:r>
              <a:rPr lang="de-DE" dirty="0" err="1">
                <a:latin typeface="Bahnschrift Condensed" panose="020B0502040204020203" pitchFamily="34" charset="0"/>
              </a:rPr>
              <a:t>Tayo</a:t>
            </a:r>
            <a:r>
              <a:rPr lang="de-DE" dirty="0">
                <a:latin typeface="Bahnschrift Condensed" panose="020B0502040204020203" pitchFamily="34" charset="0"/>
              </a:rPr>
              <a:t>, Nick und Hugo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229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4" descr="Mitteleuropa 1815-1866">
            <a:extLst>
              <a:ext uri="{FF2B5EF4-FFF2-40B4-BE49-F238E27FC236}">
                <a16:creationId xmlns:a16="http://schemas.microsoft.com/office/drawing/2014/main" id="{F09B66BF-2AD2-604D-A527-AF02BC76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87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371093" y="1161288"/>
            <a:ext cx="959736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Die 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Hälfte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des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langen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19.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Jahrhunderts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(1860 – 1890)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51053" y="2718054"/>
            <a:ext cx="8668512" cy="3871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1. Aktuelle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historische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Situation um 1860 (Louis)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Erster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und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Zweiter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Einigungskrieg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(Louis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Tayo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3. Biografie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Otto von Bismarck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Anfangszeit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(Nick)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4.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Dritter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Einigungskrieg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(Hugo)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5.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Kaiserreich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(1871-1918) (alle)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6.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Zusammenfassung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(Nick + Hugo)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1076378" y="-42164"/>
            <a:ext cx="6471667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GLIEDERUNG</a:t>
            </a:r>
          </a:p>
        </p:txBody>
      </p:sp>
    </p:spTree>
    <p:extLst>
      <p:ext uri="{BB962C8B-B14F-4D97-AF65-F5344CB8AC3E}">
        <p14:creationId xmlns:p14="http://schemas.microsoft.com/office/powerpoint/2010/main" val="1880599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371093" y="900036"/>
            <a:ext cx="10021135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Erster</a:t>
            </a:r>
            <a:r>
              <a:rPr lang="en-US" sz="3200" b="1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und </a:t>
            </a:r>
            <a:r>
              <a:rPr lang="en-US" sz="3200" b="1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Zweiter</a:t>
            </a:r>
            <a:r>
              <a:rPr lang="en-US" sz="3200" b="1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Deutscher</a:t>
            </a:r>
            <a:r>
              <a:rPr lang="en-US" sz="3200" b="1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Einheitskrieg</a:t>
            </a:r>
            <a:r>
              <a:rPr lang="en-US" sz="3200" b="1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371093" y="2718053"/>
            <a:ext cx="10021135" cy="3665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6858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2.1   Deutsch-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Dänischer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Krieg (1864)</a:t>
            </a:r>
          </a:p>
          <a:p>
            <a:pPr marL="6858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2.2 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Deutscher</a:t>
            </a: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Dualismus</a:t>
            </a: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zwischen</a:t>
            </a: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Österreich</a:t>
            </a: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und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Preußen</a:t>
            </a: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(1866)</a:t>
            </a:r>
          </a:p>
          <a:p>
            <a:pPr marL="6858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2.3  Der Deutsche Krieg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zwischen</a:t>
            </a: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Österreich</a:t>
            </a: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und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Preußen</a:t>
            </a: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(1866)</a:t>
            </a:r>
          </a:p>
          <a:p>
            <a:pPr marL="6858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2.4  Die Deutsche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Frage</a:t>
            </a:r>
            <a:endParaRPr lang="en-US" sz="2800" dirty="0">
              <a:solidFill>
                <a:prstClr val="black"/>
              </a:solidFill>
              <a:latin typeface="Bahnschrift SemiCondensed" panose="020B0502040204020203" pitchFamily="34" charset="0"/>
            </a:endParaRPr>
          </a:p>
          <a:p>
            <a:pPr marL="6858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sz="2800" dirty="0">
              <a:solidFill>
                <a:prstClr val="black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895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5E62F8-18C5-4791-8C92-999F526B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>
                <a:latin typeface="Bahnschrift SemiBold Condensed" panose="020B0502040204020203" pitchFamily="34" charset="0"/>
              </a:rPr>
              <a:t>2.1 Deutsch-Dänischer Krieg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34E8F-E0E3-42D5-84BC-6E30267C1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058" y="1910292"/>
            <a:ext cx="6849533" cy="435133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SemiCondensed" panose="020B0502040204020203" pitchFamily="34" charset="0"/>
              </a:rPr>
              <a:t>Friedliche Lösung der Schleswig-Holstein-Frage gescheitert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SemiCondensed" panose="020B0502040204020203" pitchFamily="34" charset="0"/>
              </a:rPr>
              <a:t>Kriegsbeginn 1.Februar 1864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SemiCondensed" panose="020B0502040204020203" pitchFamily="34" charset="0"/>
              </a:rPr>
              <a:t>Generalfeldmarschall Friedrich von Wrangel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SemiCondensed" panose="020B0502040204020203" pitchFamily="34" charset="0"/>
              </a:rPr>
              <a:t>Preußische und österreichische Soldaten trugen weiße Binden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SemiCondensed" panose="020B0502040204020203" pitchFamily="34" charset="0"/>
              </a:rPr>
              <a:t>Hoffnung auf Überwindung des deutschen Dualismus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SemiCondensed" panose="020B0502040204020203" pitchFamily="34" charset="0"/>
              </a:rPr>
              <a:t>Frieden von Wien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SemiCondensed" panose="020B0502040204020203" pitchFamily="34" charset="0"/>
              </a:rPr>
              <a:t>Gasteiner Konvention 14. August 1865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096C65-9424-4279-B20B-A0C983BDD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86"/>
          <a:stretch/>
        </p:blipFill>
        <p:spPr>
          <a:xfrm>
            <a:off x="8003176" y="1227908"/>
            <a:ext cx="3287893" cy="482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90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7D719F-42D2-40EA-A85B-4C7AA5D6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7" y="178140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latin typeface="Bahnschrift SemiBold Condensed" panose="020B0502040204020203" pitchFamily="34" charset="0"/>
              </a:rPr>
              <a:t>2.2 Deutscher Dualismus zwischen Österreich und Preußen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AF2664-2D53-4283-A34E-D36ACFD5B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67" y="1740239"/>
            <a:ext cx="8796867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e-DE" dirty="0">
                <a:latin typeface="Bahnschrift SemiCondensed" panose="020B0502040204020203" pitchFamily="34" charset="0"/>
              </a:rPr>
              <a:t>Anfänge in Konflikt zwischen König Friedrich II. und Kaiserin Maria Theresia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e-DE" dirty="0">
                <a:latin typeface="Bahnschrift SemiCondensed" panose="020B0502040204020203" pitchFamily="34" charset="0"/>
              </a:rPr>
              <a:t>Rivalität reicht bis ins 19. Jahrhundert hinein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e-DE" dirty="0">
                <a:latin typeface="Bahnschrift SemiCondensed" panose="020B0502040204020203" pitchFamily="34" charset="0"/>
              </a:rPr>
              <a:t>Hoffnung auf Überwindung im Deutsch-Dänischen Kriegs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e-DE" dirty="0">
                <a:latin typeface="Bahnschrift SemiCondensed" panose="020B0502040204020203" pitchFamily="34" charset="0"/>
              </a:rPr>
              <a:t>Höhepunkt im preußisch-österreichischen Krieg 1866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de-DE" dirty="0">
                <a:latin typeface="Bahnschrift SemiCondensed" panose="020B0502040204020203" pitchFamily="34" charset="0"/>
              </a:rPr>
              <a:t>Nach Niederlage Österreichs Verzicht auf Großdeutsche Lösung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45BF9C-B7E6-44BA-86D1-5998C9B0E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110" y="1110796"/>
            <a:ext cx="2257424" cy="280511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A19606F-A98D-45BC-8A9C-0A6B753EB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111" y="3975248"/>
            <a:ext cx="2257424" cy="27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28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2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eimat und Welt - Kartenansicht -">
            <a:extLst>
              <a:ext uri="{FF2B5EF4-FFF2-40B4-BE49-F238E27FC236}">
                <a16:creationId xmlns:a16="http://schemas.microsoft.com/office/drawing/2014/main" id="{E46F51C0-1F9F-264E-B786-73B28743F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5284" r="9093" b="10115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4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25CB83-A51F-4047-B60A-2C4AEE4F4D63}"/>
              </a:ext>
            </a:extLst>
          </p:cNvPr>
          <p:cNvSpPr txBox="1">
            <a:spLocks/>
          </p:cNvSpPr>
          <p:nvPr/>
        </p:nvSpPr>
        <p:spPr>
          <a:xfrm>
            <a:off x="371093" y="1161288"/>
            <a:ext cx="6961039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dirty="0">
                <a:latin typeface="Bahnschrift SemiBold Condensed" panose="020B0502040204020203" pitchFamily="34" charset="0"/>
              </a:rPr>
              <a:t>2.3 Der Deutsche Krieg </a:t>
            </a:r>
            <a:r>
              <a:rPr lang="en-US" sz="2800" b="1" dirty="0" err="1">
                <a:latin typeface="Bahnschrift SemiBold Condensed" panose="020B0502040204020203" pitchFamily="34" charset="0"/>
              </a:rPr>
              <a:t>zwischen</a:t>
            </a:r>
            <a:r>
              <a:rPr lang="en-US" sz="2800" b="1" dirty="0">
                <a:latin typeface="Bahnschrift SemiBold Condensed" panose="020B0502040204020203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800" b="1" dirty="0" err="1">
                <a:latin typeface="Bahnschrift SemiBold Condensed" panose="020B0502040204020203" pitchFamily="34" charset="0"/>
              </a:rPr>
              <a:t>Österreich</a:t>
            </a:r>
            <a:r>
              <a:rPr lang="en-US" sz="2800" b="1" dirty="0">
                <a:latin typeface="Bahnschrift SemiBold Condensed" panose="020B0502040204020203" pitchFamily="34" charset="0"/>
              </a:rPr>
              <a:t> und </a:t>
            </a:r>
            <a:r>
              <a:rPr lang="en-US" sz="2800" b="1" dirty="0" err="1">
                <a:latin typeface="Bahnschrift SemiBold Condensed" panose="020B0502040204020203" pitchFamily="34" charset="0"/>
              </a:rPr>
              <a:t>Preußen</a:t>
            </a:r>
            <a:r>
              <a:rPr lang="en-US" sz="2800" b="1" dirty="0">
                <a:latin typeface="Bahnschrift SemiBold Condensed" panose="020B0502040204020203" pitchFamily="34" charset="0"/>
              </a:rPr>
              <a:t> 1866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17FE24-2197-0741-8E89-26D43CDC5448}"/>
              </a:ext>
            </a:extLst>
          </p:cNvPr>
          <p:cNvSpPr txBox="1">
            <a:spLocks/>
          </p:cNvSpPr>
          <p:nvPr/>
        </p:nvSpPr>
        <p:spPr>
          <a:xfrm>
            <a:off x="371093" y="2610104"/>
            <a:ext cx="7215040" cy="41399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400">
                <a:latin typeface="Bahnschrift SemiCondensed" panose="020B0502040204020203" pitchFamily="34" charset="0"/>
              </a:rPr>
              <a:t>= die Auseinandersetzung zwischen dem Deutschen Bund (angeführt von Österreich und Preußen mit seinen Verbündeten)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400">
                <a:latin typeface="Bahnschrift SemiCondensed" panose="020B0502040204020203" pitchFamily="34" charset="0"/>
              </a:rPr>
              <a:t>Ursache waren österreich-preußische Konflikte um die Führungsrolle im Deutschen Bund von 1815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400">
                <a:latin typeface="Bahnschrift SemiCondensed" panose="020B0502040204020203" pitchFamily="34" charset="0"/>
              </a:rPr>
              <a:t>Vorwand war der Streit um die Verwaltung der Herzogtümer Schleswig und Holstein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en-US" sz="2400">
                <a:latin typeface="Bahnschrift SemiCondensed" panose="020B0502040204020203" pitchFamily="34" charset="0"/>
              </a:rPr>
              <a:t>Preußen war im Vorteil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US">
                <a:latin typeface="Bahnschrift SemiCondensed" panose="020B0502040204020203" pitchFamily="34" charset="0"/>
              </a:rPr>
              <a:t>Österreich war in finanzieller Krise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US">
                <a:latin typeface="Bahnschrift SemiCondensed" panose="020B0502040204020203" pitchFamily="34" charset="0"/>
              </a:rPr>
              <a:t>Verhältnis zwischen Österreich und Russland war schwierig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§"/>
            </a:pPr>
            <a:r>
              <a:rPr lang="en-US">
                <a:latin typeface="Bahnschrift SemiCondensed" panose="020B0502040204020203" pitchFamily="34" charset="0"/>
              </a:rPr>
              <a:t>Innerdeutsche Spannungen = Ablenkung vom Krieg</a:t>
            </a:r>
          </a:p>
          <a:p>
            <a:pPr lvl="1">
              <a:lnSpc>
                <a:spcPct val="120000"/>
              </a:lnSpc>
            </a:pPr>
            <a:endParaRPr lang="en-US" b="1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98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288132EF-556D-E34D-96C2-DD661C908D5F}"/>
              </a:ext>
            </a:extLst>
          </p:cNvPr>
          <p:cNvSpPr txBox="1">
            <a:spLocks/>
          </p:cNvSpPr>
          <p:nvPr/>
        </p:nvSpPr>
        <p:spPr>
          <a:xfrm>
            <a:off x="371093" y="2807208"/>
            <a:ext cx="6317574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200" b="1" dirty="0" err="1">
                <a:latin typeface="Bahnschrift SemiBold Condensed" panose="020B0502040204020203" pitchFamily="34" charset="0"/>
              </a:rPr>
              <a:t>Preußen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siegt</a:t>
            </a:r>
            <a:endParaRPr lang="en-US" sz="2200" b="1" dirty="0">
              <a:latin typeface="Bahnschrift SemiBold Condensed" panose="020B0502040204020203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200" b="1" dirty="0">
                <a:latin typeface="Bahnschrift SemiBold Condensed" panose="020B0502040204020203" pitchFamily="34" charset="0"/>
              </a:rPr>
              <a:t>Bismarck schloss schnell Frieden</a:t>
            </a:r>
          </a:p>
          <a:p>
            <a:pPr>
              <a:buFont typeface="Wingdings" pitchFamily="2" charset="2"/>
              <a:buChar char="§"/>
            </a:pPr>
            <a:r>
              <a:rPr lang="en-US" sz="2200" b="1" dirty="0" err="1">
                <a:latin typeface="Bahnschrift SemiBold Condensed" panose="020B0502040204020203" pitchFamily="34" charset="0"/>
              </a:rPr>
              <a:t>Italien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bekam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Venetien</a:t>
            </a:r>
            <a:endParaRPr lang="en-US" sz="2200" b="1" dirty="0">
              <a:latin typeface="Bahnschrift SemiBold Condensed" panose="020B0502040204020203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200" b="1" dirty="0" err="1">
                <a:latin typeface="Bahnschrift SemiBold Condensed" panose="020B0502040204020203" pitchFamily="34" charset="0"/>
              </a:rPr>
              <a:t>Preußen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annektierte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souveräne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Bundesmitglieder</a:t>
            </a:r>
            <a:endParaRPr lang="en-US" sz="2200" b="1" dirty="0">
              <a:latin typeface="Bahnschrift SemiBold Condensed" panose="020B0502040204020203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200" b="1" dirty="0" err="1">
                <a:latin typeface="Bahnschrift SemiBold Condensed" panose="020B0502040204020203" pitchFamily="34" charset="0"/>
              </a:rPr>
              <a:t>Preußen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bekam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vollständige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Rechte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über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Herzogtümer</a:t>
            </a:r>
            <a:r>
              <a:rPr lang="en-US" sz="2200" b="1" dirty="0">
                <a:latin typeface="Bahnschrift SemiBold Condensed" panose="020B0502040204020203" pitchFamily="34" charset="0"/>
              </a:rPr>
              <a:t> Schleswig und Holstein von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Österreich</a:t>
            </a:r>
            <a:endParaRPr lang="en-US" sz="2200" b="1" dirty="0">
              <a:latin typeface="Bahnschrift SemiBold Condensed" panose="020B0502040204020203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200" b="1" dirty="0" err="1">
                <a:latin typeface="Bahnschrift SemiBold Condensed" panose="020B0502040204020203" pitchFamily="34" charset="0"/>
              </a:rPr>
              <a:t>Auflösung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vom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Deutschen</a:t>
            </a:r>
            <a:r>
              <a:rPr lang="en-US" sz="2200" b="1" dirty="0">
                <a:latin typeface="Bahnschrift SemiBold Condensed" panose="020B0502040204020203" pitchFamily="34" charset="0"/>
              </a:rPr>
              <a:t> Bund</a:t>
            </a:r>
          </a:p>
          <a:p>
            <a:pPr>
              <a:buFont typeface="Wingdings" pitchFamily="2" charset="2"/>
              <a:buChar char="§"/>
            </a:pPr>
            <a:r>
              <a:rPr lang="en-US" sz="2200" b="1" dirty="0" err="1">
                <a:latin typeface="Bahnschrift SemiBold Condensed" panose="020B0502040204020203" pitchFamily="34" charset="0"/>
              </a:rPr>
              <a:t>Gründung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Norddeutscher</a:t>
            </a:r>
            <a:r>
              <a:rPr lang="en-US" sz="2200" b="1" dirty="0">
                <a:latin typeface="Bahnschrift SemiBold Condensed" panose="020B0502040204020203" pitchFamily="34" charset="0"/>
              </a:rPr>
              <a:t> Bund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im</a:t>
            </a:r>
            <a:r>
              <a:rPr lang="en-US" sz="2200" b="1" dirty="0">
                <a:latin typeface="Bahnschrift SemiBold Condensed" panose="020B0502040204020203" pitchFamily="34" charset="0"/>
              </a:rPr>
              <a:t> </a:t>
            </a:r>
            <a:r>
              <a:rPr lang="en-US" sz="2200" b="1" dirty="0" err="1">
                <a:latin typeface="Bahnschrift SemiBold Condensed" panose="020B0502040204020203" pitchFamily="34" charset="0"/>
              </a:rPr>
              <a:t>Juli</a:t>
            </a:r>
            <a:r>
              <a:rPr lang="en-US" sz="2200" b="1" dirty="0">
                <a:latin typeface="Bahnschrift SemiBold Condensed" panose="020B0502040204020203" pitchFamily="34" charset="0"/>
              </a:rPr>
              <a:t> 1867</a:t>
            </a:r>
          </a:p>
          <a:p>
            <a:endParaRPr lang="en-US" sz="14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4CCD733-A8F6-104A-A962-AD9F5A1CC11C}"/>
              </a:ext>
            </a:extLst>
          </p:cNvPr>
          <p:cNvSpPr txBox="1">
            <a:spLocks/>
          </p:cNvSpPr>
          <p:nvPr/>
        </p:nvSpPr>
        <p:spPr>
          <a:xfrm>
            <a:off x="371093" y="1161288"/>
            <a:ext cx="6961039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b="1" dirty="0">
                <a:latin typeface="Bahnschrift SemiBold Condensed" panose="020B0502040204020203" pitchFamily="34" charset="0"/>
              </a:rPr>
              <a:t>2.3 Der Deutsche Krieg </a:t>
            </a:r>
            <a:r>
              <a:rPr lang="en-US" sz="2800" b="1" dirty="0" err="1">
                <a:latin typeface="Bahnschrift SemiBold Condensed" panose="020B0502040204020203" pitchFamily="34" charset="0"/>
              </a:rPr>
              <a:t>zwischen</a:t>
            </a:r>
            <a:r>
              <a:rPr lang="en-US" sz="2800" b="1" dirty="0"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latin typeface="Bahnschrift SemiBold Condensed" panose="020B0502040204020203" pitchFamily="34" charset="0"/>
              </a:rPr>
              <a:t>Österreich</a:t>
            </a:r>
            <a:r>
              <a:rPr lang="en-US" sz="2800" b="1" dirty="0">
                <a:latin typeface="Bahnschrift SemiBold Condensed" panose="020B0502040204020203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latin typeface="Bahnschrift SemiBold Condensed" panose="020B0502040204020203" pitchFamily="34" charset="0"/>
              </a:rPr>
              <a:t>und </a:t>
            </a:r>
            <a:r>
              <a:rPr lang="en-US" sz="2800" b="1" dirty="0" err="1">
                <a:latin typeface="Bahnschrift SemiBold Condensed" panose="020B0502040204020203" pitchFamily="34" charset="0"/>
              </a:rPr>
              <a:t>Preußen</a:t>
            </a:r>
            <a:r>
              <a:rPr lang="en-US" sz="2800" b="1" dirty="0">
                <a:latin typeface="Bahnschrift SemiBold Condensed" panose="020B0502040204020203" pitchFamily="34" charset="0"/>
              </a:rPr>
              <a:t> 1866 </a:t>
            </a:r>
            <a:r>
              <a:rPr lang="en-US" sz="2800" dirty="0">
                <a:latin typeface="Bahnschrift SemiBold Condensed" panose="020B0502040204020203" pitchFamily="34" charset="0"/>
              </a:rPr>
              <a:t>(</a:t>
            </a:r>
            <a:r>
              <a:rPr lang="en-US" sz="2800" dirty="0" err="1">
                <a:latin typeface="Bahnschrift SemiBold Condensed" panose="020B0502040204020203" pitchFamily="34" charset="0"/>
              </a:rPr>
              <a:t>Ausgang</a:t>
            </a:r>
            <a:r>
              <a:rPr lang="en-US" sz="2800" dirty="0">
                <a:latin typeface="Bahnschrift SemiBold Condensed" panose="020B0502040204020203" pitchFamily="34" charset="0"/>
              </a:rPr>
              <a:t> + </a:t>
            </a:r>
            <a:r>
              <a:rPr lang="en-US" sz="2800" dirty="0" err="1">
                <a:latin typeface="Bahnschrift SemiBold Condensed" panose="020B0502040204020203" pitchFamily="34" charset="0"/>
              </a:rPr>
              <a:t>Folgen</a:t>
            </a:r>
            <a:r>
              <a:rPr lang="en-US" sz="2800" dirty="0">
                <a:latin typeface="Bahnschrift SemiBold Condensed" panose="020B0502040204020203" pitchFamily="34" charset="0"/>
              </a:rPr>
              <a:t>)</a:t>
            </a:r>
          </a:p>
        </p:txBody>
      </p:sp>
      <p:pic>
        <p:nvPicPr>
          <p:cNvPr id="14" name="Picture 4" descr="https://de-academic.com/pictures/dewiki/78/Norddeutscher_Bund.png">
            <a:extLst>
              <a:ext uri="{FF2B5EF4-FFF2-40B4-BE49-F238E27FC236}">
                <a16:creationId xmlns:a16="http://schemas.microsoft.com/office/drawing/2014/main" id="{A672F5E1-32E7-7445-918C-C56C712E8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8555" y="672114"/>
            <a:ext cx="5342352" cy="5342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0178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4CCD733-A8F6-104A-A962-AD9F5A1CC11C}"/>
              </a:ext>
            </a:extLst>
          </p:cNvPr>
          <p:cNvSpPr txBox="1">
            <a:spLocks/>
          </p:cNvSpPr>
          <p:nvPr/>
        </p:nvSpPr>
        <p:spPr>
          <a:xfrm>
            <a:off x="371093" y="1090160"/>
            <a:ext cx="10025974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2.3 Der Deutsche Krieg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zwischen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Österreich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und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Preußen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1866 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(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Warum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siegte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Preußen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und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nicht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Österreich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?)</a:t>
            </a:r>
          </a:p>
        </p:txBody>
      </p:sp>
      <p:pic>
        <p:nvPicPr>
          <p:cNvPr id="9" name="Picture 2" descr="Zündnadelgewehr Ö/M">
            <a:extLst>
              <a:ext uri="{FF2B5EF4-FFF2-40B4-BE49-F238E27FC236}">
                <a16:creationId xmlns:a16="http://schemas.microsoft.com/office/drawing/2014/main" id="{0F47189F-1AF7-1546-8B38-8985D380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38670" b="35645"/>
          <a:stretch>
            <a:fillRect/>
          </a:stretch>
        </p:blipFill>
        <p:spPr bwMode="auto">
          <a:xfrm flipH="1">
            <a:off x="7315198" y="2227972"/>
            <a:ext cx="4876800" cy="939452"/>
          </a:xfrm>
          <a:prstGeom prst="rect">
            <a:avLst/>
          </a:prstGeom>
          <a:noFill/>
        </p:spPr>
      </p:pic>
      <p:pic>
        <p:nvPicPr>
          <p:cNvPr id="16" name="Picture 4" descr="Karabiner 98k – Wikipedia">
            <a:extLst>
              <a:ext uri="{FF2B5EF4-FFF2-40B4-BE49-F238E27FC236}">
                <a16:creationId xmlns:a16="http://schemas.microsoft.com/office/drawing/2014/main" id="{2D189A39-E1A8-9841-87D6-1DDFED1E2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9432" y="4375421"/>
            <a:ext cx="4864274" cy="2160549"/>
          </a:xfrm>
          <a:prstGeom prst="rect">
            <a:avLst/>
          </a:prstGeom>
          <a:noFill/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CE18F84-8AED-3349-9B87-B8803537E18D}"/>
              </a:ext>
            </a:extLst>
          </p:cNvPr>
          <p:cNvSpPr/>
          <p:nvPr/>
        </p:nvSpPr>
        <p:spPr>
          <a:xfrm>
            <a:off x="371093" y="3072981"/>
            <a:ext cx="7315200" cy="260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2800" dirty="0">
                <a:latin typeface="Bahnschrift Condensed" pitchFamily="34" charset="0"/>
              </a:rPr>
              <a:t>Einheitliche Kommandostruktur der preußischen Armee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2800" dirty="0">
                <a:latin typeface="Bahnschrift Condensed" pitchFamily="34" charset="0"/>
              </a:rPr>
              <a:t>Nutzung des Eisenbahnnetzes zur Truppenverteilung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2800" dirty="0">
                <a:latin typeface="Bahnschrift Condensed" pitchFamily="34" charset="0"/>
              </a:rPr>
              <a:t>Höherer Bildungsstand seitens der Preußen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2800" dirty="0">
                <a:latin typeface="Bahnschrift Condensed" pitchFamily="34" charset="0"/>
              </a:rPr>
              <a:t>Fortschrittlichere Ausrüstung</a:t>
            </a:r>
          </a:p>
        </p:txBody>
      </p:sp>
    </p:spTree>
    <p:extLst>
      <p:ext uri="{BB962C8B-B14F-4D97-AF65-F5344CB8AC3E}">
        <p14:creationId xmlns:p14="http://schemas.microsoft.com/office/powerpoint/2010/main" val="3575005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4CCD733-A8F6-104A-A962-AD9F5A1CC11C}"/>
              </a:ext>
            </a:extLst>
          </p:cNvPr>
          <p:cNvSpPr txBox="1">
            <a:spLocks/>
          </p:cNvSpPr>
          <p:nvPr/>
        </p:nvSpPr>
        <p:spPr>
          <a:xfrm>
            <a:off x="424815" y="454069"/>
            <a:ext cx="11123718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2.4 Die Deutsche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Frage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– die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kleindeutsche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oder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die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großdeutsche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Lösung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+mj-cs"/>
              </a:rPr>
              <a:t>?</a:t>
            </a:r>
          </a:p>
        </p:txBody>
      </p:sp>
      <p:pic>
        <p:nvPicPr>
          <p:cNvPr id="9" name="Picture 4" descr="Großdeutsche und kleindeutsche Lösung - Geschichte kompakt">
            <a:extLst>
              <a:ext uri="{FF2B5EF4-FFF2-40B4-BE49-F238E27FC236}">
                <a16:creationId xmlns:a16="http://schemas.microsoft.com/office/drawing/2014/main" id="{24B6A80F-9E20-E445-8C8C-B069D488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814" y="2156558"/>
            <a:ext cx="4656589" cy="4123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6" descr="Kleindeutsche Lösung – Wikipedia">
            <a:extLst>
              <a:ext uri="{FF2B5EF4-FFF2-40B4-BE49-F238E27FC236}">
                <a16:creationId xmlns:a16="http://schemas.microsoft.com/office/drawing/2014/main" id="{A464C2BD-7756-3C40-B13F-FE7979B7B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2143" y="2156559"/>
            <a:ext cx="4460425" cy="4123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564663C8-199F-F646-80BE-7B68D09C3F90}"/>
              </a:ext>
            </a:extLst>
          </p:cNvPr>
          <p:cNvSpPr/>
          <p:nvPr/>
        </p:nvSpPr>
        <p:spPr>
          <a:xfrm>
            <a:off x="973455" y="6353131"/>
            <a:ext cx="3465633" cy="3730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Großdeutsche Lösung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19C61F54-08BA-7647-8AEA-D78A57A7FDAE}"/>
              </a:ext>
            </a:extLst>
          </p:cNvPr>
          <p:cNvSpPr/>
          <p:nvPr/>
        </p:nvSpPr>
        <p:spPr>
          <a:xfrm>
            <a:off x="6637770" y="6435753"/>
            <a:ext cx="3892076" cy="27549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Kleindeutsche Lösung</a:t>
            </a:r>
          </a:p>
        </p:txBody>
      </p:sp>
    </p:spTree>
    <p:extLst>
      <p:ext uri="{BB962C8B-B14F-4D97-AF65-F5344CB8AC3E}">
        <p14:creationId xmlns:p14="http://schemas.microsoft.com/office/powerpoint/2010/main" val="26255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4" descr="Mitteleuropa 1815-1866">
            <a:extLst>
              <a:ext uri="{FF2B5EF4-FFF2-40B4-BE49-F238E27FC236}">
                <a16:creationId xmlns:a16="http://schemas.microsoft.com/office/drawing/2014/main" id="{F09B66BF-2AD2-604D-A527-AF02BC76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87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371093" y="1161288"/>
            <a:ext cx="959736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Die 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Hälfte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des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langen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19.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Jahrhunderts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(1860 – 1890)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51053" y="2718054"/>
            <a:ext cx="8668512" cy="3871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1. Aktuelle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historische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Situation um 1860 ( Louis)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Erster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und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Zweiter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Einigungskrieg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(Louis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Tayo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3. Biografie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Otto von Bismarck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Anfangszeit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(Nick)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4.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Dritter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Einigungskrieg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(Hugo)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5.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Kaiserreich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(1871-1918) (alle)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Bahnschrift SemiCondensed" panose="020B0502040204020203" pitchFamily="34" charset="0"/>
              </a:rPr>
              <a:t>6.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Zusammenfassung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(Nick + Hugo)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1076378" y="-42164"/>
            <a:ext cx="6471667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GLIEDERUNG</a:t>
            </a:r>
          </a:p>
        </p:txBody>
      </p:sp>
    </p:spTree>
    <p:extLst>
      <p:ext uri="{BB962C8B-B14F-4D97-AF65-F5344CB8AC3E}">
        <p14:creationId xmlns:p14="http://schemas.microsoft.com/office/powerpoint/2010/main" val="4166327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" descr="Erster Kanzler des Deutschen Reiches">
            <a:extLst>
              <a:ext uri="{FF2B5EF4-FFF2-40B4-BE49-F238E27FC236}">
                <a16:creationId xmlns:a16="http://schemas.microsoft.com/office/drawing/2014/main" id="{2B1B5D23-4C3E-6D42-A335-F28DBFC42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371094" y="1161288"/>
            <a:ext cx="7234392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j-ea"/>
                <a:cs typeface="+mj-cs"/>
              </a:rPr>
              <a:t>3.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j-ea"/>
                <a:cs typeface="+mj-cs"/>
              </a:rPr>
              <a:t>Biografie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2800" b="1" dirty="0">
                <a:latin typeface="Bahnschrift SemiCondensed" panose="020B0502040204020203" pitchFamily="34" charset="0"/>
                <a:ea typeface="+mj-ea"/>
                <a:cs typeface="+mj-cs"/>
              </a:rPr>
              <a:t>- Otto von Bismarck (</a:t>
            </a:r>
            <a:r>
              <a:rPr lang="en-US" sz="2800" b="1" dirty="0" err="1">
                <a:latin typeface="Bahnschrift SemiCondensed" panose="020B0502040204020203" pitchFamily="34" charset="0"/>
                <a:ea typeface="+mj-ea"/>
                <a:cs typeface="+mj-cs"/>
              </a:rPr>
              <a:t>Anfangszeit</a:t>
            </a:r>
            <a:r>
              <a:rPr lang="en-US" sz="2800" b="1" dirty="0">
                <a:latin typeface="Bahnschrift SemiCondensed" panose="020B0502040204020203" pitchFamily="34" charset="0"/>
                <a:ea typeface="+mj-ea"/>
                <a:cs typeface="+mj-cs"/>
              </a:rPr>
              <a:t>)</a:t>
            </a:r>
            <a:endParaRPr kumimoji="0" lang="en-US" sz="2800" b="1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ahnschrift Semi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371093" y="2718054"/>
            <a:ext cx="8177821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42950" marR="0" lvl="0" indent="-28575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3.1 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Kindheit</a:t>
            </a:r>
            <a:r>
              <a:rPr kumimoji="0" lang="en-US" sz="24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 und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Jugend</a:t>
            </a:r>
            <a:endParaRPr kumimoji="0" lang="en-US" sz="2400" b="1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ahnschrift SemiCondensed" panose="020B0502040204020203" pitchFamily="34" charset="0"/>
            </a:endParaRPr>
          </a:p>
          <a:p>
            <a:pPr marL="742950" marR="0" lvl="0" indent="-28575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3.2.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Politische</a:t>
            </a:r>
            <a:r>
              <a:rPr kumimoji="0" lang="en-US" sz="24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Anfänge</a:t>
            </a:r>
            <a:endParaRPr kumimoji="0" lang="en-US" sz="2400" b="1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ahnschrift SemiCondensed" panose="020B0502040204020203" pitchFamily="34" charset="0"/>
            </a:endParaRPr>
          </a:p>
          <a:p>
            <a:pPr marL="742950" marR="0" lvl="0" indent="-28575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3.3 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Diplomatische</a:t>
            </a:r>
            <a:r>
              <a:rPr kumimoji="0" lang="en-US" sz="24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Tätigkeiten</a:t>
            </a:r>
            <a:endParaRPr kumimoji="0" lang="en-US" sz="2400" b="1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ahnschrift SemiCondensed" panose="020B0502040204020203" pitchFamily="34" charset="0"/>
            </a:endParaRPr>
          </a:p>
          <a:p>
            <a:pPr marL="742950" marR="0" lvl="0" indent="-28575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3.4 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Ernennung</a:t>
            </a:r>
            <a:r>
              <a:rPr kumimoji="0" lang="en-US" sz="24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 </a:t>
            </a:r>
            <a:r>
              <a:rPr lang="en-US" sz="2400" b="1" dirty="0" err="1">
                <a:latin typeface="Bahnschrift SemiCondensed" panose="020B0502040204020203" pitchFamily="34" charset="0"/>
              </a:rPr>
              <a:t>zum</a:t>
            </a:r>
            <a:r>
              <a:rPr lang="en-US" sz="2400" b="1" dirty="0">
                <a:latin typeface="Bahnschrift SemiCondensed" panose="020B0502040204020203" pitchFamily="34" charset="0"/>
              </a:rPr>
              <a:t> </a:t>
            </a:r>
            <a:r>
              <a:rPr lang="en-US" sz="2400" b="1" dirty="0" err="1">
                <a:latin typeface="Bahnschrift SemiCondensed" panose="020B0502040204020203" pitchFamily="34" charset="0"/>
              </a:rPr>
              <a:t>Preußischen</a:t>
            </a:r>
            <a:r>
              <a:rPr lang="en-US" sz="2400" b="1" dirty="0">
                <a:latin typeface="Bahnschrift SemiCondensed" panose="020B0502040204020203" pitchFamily="34" charset="0"/>
              </a:rPr>
              <a:t> </a:t>
            </a:r>
            <a:r>
              <a:rPr lang="en-US" sz="2400" b="1" dirty="0" err="1">
                <a:latin typeface="Bahnschrift SemiCondensed" panose="020B0502040204020203" pitchFamily="34" charset="0"/>
              </a:rPr>
              <a:t>Ministerpräsident</a:t>
            </a:r>
            <a:r>
              <a:rPr lang="en-US" sz="2400" b="1" dirty="0">
                <a:latin typeface="Bahnschrift SemiCondensed" panose="020B0502040204020203" pitchFamily="34" charset="0"/>
              </a:rPr>
              <a:t> (1862)</a:t>
            </a:r>
            <a:endParaRPr kumimoji="0" lang="en-US" sz="2400" b="1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ahnschrift SemiCondensed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350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4" descr="Mitteleuropa 1815-1866">
            <a:extLst>
              <a:ext uri="{FF2B5EF4-FFF2-40B4-BE49-F238E27FC236}">
                <a16:creationId xmlns:a16="http://schemas.microsoft.com/office/drawing/2014/main" id="{F09B66BF-2AD2-604D-A527-AF02BC76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87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371093" y="1161288"/>
            <a:ext cx="959736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Bahnschrift SemiCondensed" panose="020B0502040204020203" pitchFamily="34" charset="0"/>
                <a:ea typeface="+mj-ea"/>
                <a:cs typeface="+mj-cs"/>
              </a:rPr>
              <a:t>Die II. </a:t>
            </a:r>
            <a:r>
              <a:rPr lang="en-US" sz="2800" b="1" dirty="0" err="1">
                <a:latin typeface="Bahnschrift SemiCondensed" panose="020B0502040204020203" pitchFamily="34" charset="0"/>
                <a:ea typeface="+mj-ea"/>
                <a:cs typeface="+mj-cs"/>
              </a:rPr>
              <a:t>Hälfte</a:t>
            </a:r>
            <a:r>
              <a:rPr lang="en-US" sz="2800" b="1" dirty="0">
                <a:latin typeface="Bahnschrift SemiCondensed" panose="020B0502040204020203" pitchFamily="34" charset="0"/>
                <a:ea typeface="+mj-ea"/>
                <a:cs typeface="+mj-cs"/>
              </a:rPr>
              <a:t> des </a:t>
            </a:r>
            <a:r>
              <a:rPr lang="en-US" sz="2800" b="1" dirty="0" err="1">
                <a:latin typeface="Bahnschrift SemiCondensed" panose="020B0502040204020203" pitchFamily="34" charset="0"/>
                <a:ea typeface="+mj-ea"/>
                <a:cs typeface="+mj-cs"/>
              </a:rPr>
              <a:t>langen</a:t>
            </a:r>
            <a:r>
              <a:rPr lang="en-US" sz="2800" b="1" dirty="0">
                <a:latin typeface="Bahnschrift SemiCondensed" panose="020B0502040204020203" pitchFamily="34" charset="0"/>
                <a:ea typeface="+mj-ea"/>
                <a:cs typeface="+mj-cs"/>
              </a:rPr>
              <a:t> 19. </a:t>
            </a:r>
            <a:r>
              <a:rPr lang="en-US" sz="2800" b="1" dirty="0" err="1">
                <a:latin typeface="Bahnschrift SemiCondensed" panose="020B0502040204020203" pitchFamily="34" charset="0"/>
                <a:ea typeface="+mj-ea"/>
                <a:cs typeface="+mj-cs"/>
              </a:rPr>
              <a:t>Jahrhunderts</a:t>
            </a:r>
            <a:r>
              <a:rPr lang="en-US" sz="2800" b="1" dirty="0">
                <a:latin typeface="Bahnschrift SemiCondensed" panose="020B0502040204020203" pitchFamily="34" charset="0"/>
                <a:ea typeface="+mj-ea"/>
                <a:cs typeface="+mj-cs"/>
              </a:rPr>
              <a:t> (1860 – 1890)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51053" y="2718054"/>
            <a:ext cx="8668512" cy="38714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7429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de-DE" sz="2400" dirty="0">
                <a:latin typeface="Bahnschrift SemiCondensed" panose="020B0502040204020203" pitchFamily="34" charset="0"/>
              </a:rPr>
              <a:t>1. Aktuelle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de-DE" sz="2400" dirty="0">
                <a:latin typeface="Bahnschrift SemiCondensed" panose="020B0502040204020203" pitchFamily="34" charset="0"/>
              </a:rPr>
              <a:t>historische</a:t>
            </a:r>
            <a:r>
              <a:rPr lang="en-US" sz="2400" dirty="0">
                <a:latin typeface="Bahnschrift SemiCondensed" panose="020B0502040204020203" pitchFamily="34" charset="0"/>
              </a:rPr>
              <a:t> Situation um 1860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rPr>
              <a:t>(Louis)</a:t>
            </a:r>
          </a:p>
          <a:p>
            <a:pPr marL="7429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err="1">
                <a:solidFill>
                  <a:srgbClr val="92D050"/>
                </a:solidFill>
                <a:latin typeface="Bahnschrift SemiCondensed" panose="020B0502040204020203" pitchFamily="34" charset="0"/>
              </a:rPr>
              <a:t>Einschub</a:t>
            </a:r>
            <a:r>
              <a:rPr lang="en-US" sz="2400" dirty="0">
                <a:solidFill>
                  <a:srgbClr val="92D050"/>
                </a:solidFill>
                <a:latin typeface="Bahnschrift SemiCondensed" panose="020B0502040204020203" pitchFamily="34" charset="0"/>
              </a:rPr>
              <a:t>: </a:t>
            </a:r>
            <a:r>
              <a:rPr lang="en-US" sz="2400" dirty="0" err="1">
                <a:solidFill>
                  <a:srgbClr val="92D050"/>
                </a:solidFill>
                <a:latin typeface="Bahnschrift SemiCondensed" panose="020B0502040204020203" pitchFamily="34" charset="0"/>
              </a:rPr>
              <a:t>Abituraufgabe</a:t>
            </a:r>
            <a:r>
              <a:rPr lang="en-US" sz="2400" dirty="0">
                <a:solidFill>
                  <a:srgbClr val="92D050"/>
                </a:solidFill>
                <a:latin typeface="Bahnschrift SemiCondensed" panose="020B0502040204020203" pitchFamily="34" charset="0"/>
              </a:rPr>
              <a:t> (</a:t>
            </a:r>
            <a:r>
              <a:rPr lang="en-US" sz="2400" dirty="0" err="1">
                <a:solidFill>
                  <a:srgbClr val="92D050"/>
                </a:solidFill>
                <a:latin typeface="Bahnschrift SemiCondensed" panose="020B0502040204020203" pitchFamily="34" charset="0"/>
              </a:rPr>
              <a:t>Tayo</a:t>
            </a:r>
            <a:r>
              <a:rPr lang="en-US" sz="2400" dirty="0">
                <a:solidFill>
                  <a:srgbClr val="92D050"/>
                </a:solidFill>
                <a:latin typeface="Bahnschrift SemiCondensed" panose="020B0502040204020203" pitchFamily="34" charset="0"/>
              </a:rPr>
              <a:t>)</a:t>
            </a:r>
          </a:p>
          <a:p>
            <a:pPr marL="7429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>
                <a:latin typeface="Bahnschrift SemiCondensed" panose="020B0502040204020203" pitchFamily="34" charset="0"/>
              </a:rPr>
              <a:t>2. </a:t>
            </a:r>
            <a:r>
              <a:rPr lang="en-US" sz="2400" dirty="0" err="1">
                <a:latin typeface="Bahnschrift SemiCondensed" panose="020B0502040204020203" pitchFamily="34" charset="0"/>
              </a:rPr>
              <a:t>Erster</a:t>
            </a:r>
            <a:r>
              <a:rPr lang="en-US" sz="2400" dirty="0">
                <a:latin typeface="Bahnschrift SemiCondensed" panose="020B0502040204020203" pitchFamily="34" charset="0"/>
              </a:rPr>
              <a:t> und </a:t>
            </a:r>
            <a:r>
              <a:rPr lang="en-US" sz="2400" dirty="0" err="1">
                <a:latin typeface="Bahnschrift SemiCondensed" panose="020B0502040204020203" pitchFamily="34" charset="0"/>
              </a:rPr>
              <a:t>Zweiter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en-US" sz="2400" dirty="0" err="1">
                <a:latin typeface="Bahnschrift SemiCondensed" panose="020B0502040204020203" pitchFamily="34" charset="0"/>
              </a:rPr>
              <a:t>Deutscher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en-US" sz="2400" dirty="0" err="1">
                <a:latin typeface="Bahnschrift SemiCondensed" panose="020B0502040204020203" pitchFamily="34" charset="0"/>
              </a:rPr>
              <a:t>Einigungskrieg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rPr>
              <a:t>(Louis +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rPr>
              <a:t>Tayo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rPr>
              <a:t>)</a:t>
            </a:r>
          </a:p>
          <a:p>
            <a:pPr marL="7429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de-DE" sz="2400" dirty="0">
                <a:latin typeface="Bahnschrift SemiCondensed" panose="020B0502040204020203" pitchFamily="34" charset="0"/>
              </a:rPr>
              <a:t>3. Biografie</a:t>
            </a:r>
            <a:r>
              <a:rPr lang="en-US" sz="2400" dirty="0">
                <a:latin typeface="Bahnschrift SemiCondensed" panose="020B0502040204020203" pitchFamily="34" charset="0"/>
              </a:rPr>
              <a:t> Otto von Bismarck – </a:t>
            </a:r>
            <a:r>
              <a:rPr lang="en-US" sz="2400" dirty="0" err="1">
                <a:latin typeface="Bahnschrift SemiCondensed" panose="020B0502040204020203" pitchFamily="34" charset="0"/>
              </a:rPr>
              <a:t>Anfangszeit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rPr>
              <a:t>(Nick)</a:t>
            </a:r>
          </a:p>
          <a:p>
            <a:pPr marL="7429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>
                <a:latin typeface="Bahnschrift SemiCondensed" panose="020B0502040204020203" pitchFamily="34" charset="0"/>
              </a:rPr>
              <a:t>4. </a:t>
            </a:r>
            <a:r>
              <a:rPr lang="en-US" sz="2400" dirty="0" err="1">
                <a:latin typeface="Bahnschrift SemiCondensed" panose="020B0502040204020203" pitchFamily="34" charset="0"/>
              </a:rPr>
              <a:t>Dritter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en-US" sz="2400" dirty="0" err="1">
                <a:latin typeface="Bahnschrift SemiCondensed" panose="020B0502040204020203" pitchFamily="34" charset="0"/>
              </a:rPr>
              <a:t>Deutscher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en-US" sz="2400" dirty="0" err="1">
                <a:latin typeface="Bahnschrift SemiCondensed" panose="020B0502040204020203" pitchFamily="34" charset="0"/>
              </a:rPr>
              <a:t>Einigungskrieg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rPr>
              <a:t>(Hugo)</a:t>
            </a:r>
          </a:p>
          <a:p>
            <a:pPr marL="7429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>
                <a:latin typeface="Bahnschrift SemiCondensed" panose="020B0502040204020203" pitchFamily="34" charset="0"/>
              </a:rPr>
              <a:t>5. </a:t>
            </a:r>
            <a:r>
              <a:rPr lang="en-US" sz="2400" dirty="0" err="1">
                <a:latin typeface="Bahnschrift SemiCondensed" panose="020B0502040204020203" pitchFamily="34" charset="0"/>
              </a:rPr>
              <a:t>Deutsches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en-US" sz="2400" dirty="0" err="1">
                <a:latin typeface="Bahnschrift SemiCondensed" panose="020B0502040204020203" pitchFamily="34" charset="0"/>
              </a:rPr>
              <a:t>Kaiserreich</a:t>
            </a:r>
            <a:r>
              <a:rPr lang="en-US" sz="2400" dirty="0">
                <a:latin typeface="Bahnschrift SemiCondensed" panose="020B0502040204020203" pitchFamily="34" charset="0"/>
              </a:rPr>
              <a:t> (1871-1918)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rPr>
              <a:t>(alle)</a:t>
            </a:r>
          </a:p>
          <a:p>
            <a:pPr marL="7429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err="1">
                <a:solidFill>
                  <a:srgbClr val="92D050"/>
                </a:solidFill>
                <a:latin typeface="Bahnschrift SemiCondensed" panose="020B0502040204020203" pitchFamily="34" charset="0"/>
              </a:rPr>
              <a:t>Einschub</a:t>
            </a:r>
            <a:r>
              <a:rPr lang="en-US" sz="2400" dirty="0">
                <a:solidFill>
                  <a:srgbClr val="92D050"/>
                </a:solidFill>
                <a:latin typeface="Bahnschrift SemiCondensed" panose="020B0502040204020203" pitchFamily="34" charset="0"/>
              </a:rPr>
              <a:t>: </a:t>
            </a:r>
            <a:r>
              <a:rPr lang="en-US" sz="2400" dirty="0" err="1">
                <a:solidFill>
                  <a:srgbClr val="92D050"/>
                </a:solidFill>
                <a:latin typeface="Bahnschrift SemiCondensed" panose="020B0502040204020203" pitchFamily="34" charset="0"/>
              </a:rPr>
              <a:t>Abituraufgabe</a:t>
            </a:r>
            <a:r>
              <a:rPr lang="en-US" sz="2400" dirty="0">
                <a:solidFill>
                  <a:srgbClr val="92D050"/>
                </a:solidFill>
                <a:latin typeface="Bahnschrift SemiCondensed" panose="020B0502040204020203" pitchFamily="34" charset="0"/>
              </a:rPr>
              <a:t> (Hugo)</a:t>
            </a:r>
          </a:p>
          <a:p>
            <a:pPr marL="742950" indent="-285750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>
                <a:latin typeface="Bahnschrift SemiCondensed" panose="020B0502040204020203" pitchFamily="34" charset="0"/>
              </a:rPr>
              <a:t>6.  </a:t>
            </a:r>
            <a:r>
              <a:rPr lang="en-US" sz="2400" dirty="0" err="1">
                <a:latin typeface="Bahnschrift SemiCondensed" panose="020B0502040204020203" pitchFamily="34" charset="0"/>
              </a:rPr>
              <a:t>Zusammenfassung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rPr>
              <a:t>(Nick + Hugo)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de-DE" altLang="de-DE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1076378" y="-42164"/>
            <a:ext cx="6471667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accent1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GLIEDERUNG</a:t>
            </a:r>
          </a:p>
        </p:txBody>
      </p:sp>
    </p:spTree>
    <p:extLst>
      <p:ext uri="{BB962C8B-B14F-4D97-AF65-F5344CB8AC3E}">
        <p14:creationId xmlns:p14="http://schemas.microsoft.com/office/powerpoint/2010/main" val="1896734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Person, Mann, Kleidung, Anzug enthält.&#10;&#10;Automatisch generierte Beschreibung">
            <a:extLst>
              <a:ext uri="{FF2B5EF4-FFF2-40B4-BE49-F238E27FC236}">
                <a16:creationId xmlns:a16="http://schemas.microsoft.com/office/drawing/2014/main" id="{8CF7E5E4-86C7-43C6-AD34-1AB5B1488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69" r="-2" b="3233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Grafik 3" descr="Ein Bild, das Text, Gebäude, alt, Verwaltungsgebäude enthält.&#10;&#10;Automatisch generierte Beschreibung">
            <a:extLst>
              <a:ext uri="{FF2B5EF4-FFF2-40B4-BE49-F238E27FC236}">
                <a16:creationId xmlns:a16="http://schemas.microsoft.com/office/drawing/2014/main" id="{657BB3B5-8B20-48DD-BA95-C7E217C60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101" r="-1" b="1320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9" name="Freeform: Shape 2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530CD7-A43C-453A-BC2D-ADB40B106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de-DE" sz="3400" dirty="0">
                <a:latin typeface="Bahnschrift SemiBold Condensed" panose="020B0502040204020203" pitchFamily="34" charset="0"/>
              </a:rPr>
              <a:t>3.1 Kindheit und Jugend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6A1BA9-D9AC-47AE-BCC6-3CB18FE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40699"/>
            <a:ext cx="5461677" cy="4280715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2500" b="1" dirty="0">
                <a:latin typeface="Bahnschrift SemiBold Condensed" panose="020B0502040204020203" pitchFamily="34" charset="0"/>
              </a:rPr>
              <a:t>*01. April 1815 auf Schloss Schönhausen</a:t>
            </a:r>
          </a:p>
          <a:p>
            <a:pPr>
              <a:buFont typeface="Wingdings" pitchFamily="2" charset="2"/>
              <a:buChar char="§"/>
            </a:pPr>
            <a:r>
              <a:rPr lang="de-DE" sz="2500" b="1" dirty="0">
                <a:latin typeface="Bahnschrift SemiBold Condensed" panose="020B0502040204020203" pitchFamily="34" charset="0"/>
              </a:rPr>
              <a:t>Vater: Karl Wilhelm Ferdinand von Bismarck</a:t>
            </a:r>
          </a:p>
          <a:p>
            <a:pPr>
              <a:buFont typeface="Wingdings" pitchFamily="2" charset="2"/>
              <a:buChar char="§"/>
            </a:pPr>
            <a:r>
              <a:rPr lang="de-DE" sz="2500" b="1" dirty="0">
                <a:latin typeface="Bahnschrift SemiBold Condensed" panose="020B0502040204020203" pitchFamily="34" charset="0"/>
              </a:rPr>
              <a:t>Mutter: Luise Wilhelmine Bismarck</a:t>
            </a:r>
          </a:p>
          <a:p>
            <a:pPr>
              <a:buFont typeface="Wingdings" pitchFamily="2" charset="2"/>
              <a:buChar char="§"/>
            </a:pPr>
            <a:r>
              <a:rPr lang="de-DE" sz="2500" b="1" dirty="0">
                <a:latin typeface="Bahnschrift SemiBold Condensed" panose="020B0502040204020203" pitchFamily="34" charset="0"/>
              </a:rPr>
              <a:t>Begann im Alter von 6 Jahren mit Schule</a:t>
            </a:r>
          </a:p>
          <a:p>
            <a:pPr>
              <a:buFont typeface="Wingdings" pitchFamily="2" charset="2"/>
              <a:buChar char="§"/>
            </a:pPr>
            <a:r>
              <a:rPr lang="de-DE" sz="2500" b="1" dirty="0">
                <a:latin typeface="Bahnschrift SemiBold Condensed" panose="020B0502040204020203" pitchFamily="34" charset="0"/>
              </a:rPr>
              <a:t>Anfang des Studiums für Rechtswissenschaften 1832</a:t>
            </a:r>
          </a:p>
          <a:p>
            <a:pPr>
              <a:buFont typeface="Wingdings" pitchFamily="2" charset="2"/>
              <a:buChar char="§"/>
            </a:pPr>
            <a:r>
              <a:rPr lang="de-DE" sz="2500" b="1" dirty="0">
                <a:latin typeface="Bahnschrift SemiBold Condensed" panose="020B0502040204020203" pitchFamily="34" charset="0"/>
              </a:rPr>
              <a:t>1835 erstes Staatsexamen</a:t>
            </a:r>
          </a:p>
          <a:p>
            <a:pPr>
              <a:buFont typeface="Wingdings" pitchFamily="2" charset="2"/>
              <a:buChar char="§"/>
            </a:pPr>
            <a:r>
              <a:rPr lang="de-DE" sz="2500" b="1" dirty="0">
                <a:latin typeface="Bahnschrift SemiBold Condensed" panose="020B0502040204020203" pitchFamily="34" charset="0"/>
              </a:rPr>
              <a:t>1838 Einjähriger-Freiwilliger beim Militär</a:t>
            </a:r>
          </a:p>
        </p:txBody>
      </p:sp>
    </p:spTree>
    <p:extLst>
      <p:ext uri="{BB962C8B-B14F-4D97-AF65-F5344CB8AC3E}">
        <p14:creationId xmlns:p14="http://schemas.microsoft.com/office/powerpoint/2010/main" val="98383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Person, tragen, Uniform, stehend enthält.&#10;&#10;Automatisch generierte Beschreibung">
            <a:extLst>
              <a:ext uri="{FF2B5EF4-FFF2-40B4-BE49-F238E27FC236}">
                <a16:creationId xmlns:a16="http://schemas.microsoft.com/office/drawing/2014/main" id="{00D0158B-648C-4CBF-930C-2076D317D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2641"/>
          <a:stretch/>
        </p:blipFill>
        <p:spPr>
          <a:xfrm>
            <a:off x="8346211" y="-18"/>
            <a:ext cx="3845789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Grafik 4" descr="Ein Bild, das Text, Person, alt, klassisch enthält.&#10;&#10;Automatisch generierte Beschreibung">
            <a:extLst>
              <a:ext uri="{FF2B5EF4-FFF2-40B4-BE49-F238E27FC236}">
                <a16:creationId xmlns:a16="http://schemas.microsoft.com/office/drawing/2014/main" id="{8207A0C4-C09D-4E50-A185-C743450C3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95"/>
          <a:stretch/>
        </p:blipFill>
        <p:spPr>
          <a:xfrm>
            <a:off x="4152287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48AD1B-08D2-442A-BFD8-A8341B93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de-DE" sz="2800" b="1" dirty="0">
                <a:latin typeface="Bahnschrift SemiBold Condensed" panose="020B0502040204020203" pitchFamily="34" charset="0"/>
              </a:rPr>
              <a:t>3.2 Politische Anfänge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578AF7-A646-4EFA-9738-4BE837EC2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56" y="2282496"/>
            <a:ext cx="4518367" cy="391879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2000" b="1" dirty="0">
                <a:latin typeface="Bahnschrift SemiBold Condensed" panose="020B0502040204020203" pitchFamily="34" charset="0"/>
              </a:rPr>
              <a:t>Zunächst nur auf kommunaler Ebene</a:t>
            </a:r>
          </a:p>
          <a:p>
            <a:pPr>
              <a:buFont typeface="Wingdings" pitchFamily="2" charset="2"/>
              <a:buChar char="§"/>
            </a:pPr>
            <a:r>
              <a:rPr lang="de-DE" sz="2000" b="1" dirty="0">
                <a:latin typeface="Bahnschrift SemiBold Condensed" panose="020B0502040204020203" pitchFamily="34" charset="0"/>
              </a:rPr>
              <a:t>1846: Deichhauptmann in </a:t>
            </a:r>
            <a:r>
              <a:rPr lang="de-DE" sz="2000" b="1" dirty="0" err="1">
                <a:latin typeface="Bahnschrift SemiBold Condensed" panose="020B0502040204020203" pitchFamily="34" charset="0"/>
              </a:rPr>
              <a:t>Jerichow</a:t>
            </a:r>
            <a:endParaRPr lang="de-DE" sz="2000" b="1" dirty="0">
              <a:latin typeface="Bahnschrift SemiBold Condensed" panose="020B0502040204020203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de-DE" sz="2000" b="1" dirty="0">
                <a:latin typeface="Bahnschrift SemiBold Condensed" panose="020B0502040204020203" pitchFamily="34" charset="0"/>
              </a:rPr>
              <a:t>1847: Mitglied des Vereinigten Landtags</a:t>
            </a:r>
          </a:p>
          <a:p>
            <a:pPr>
              <a:buFont typeface="Wingdings" pitchFamily="2" charset="2"/>
              <a:buChar char="§"/>
            </a:pPr>
            <a:r>
              <a:rPr lang="de-DE" sz="2000" b="1" dirty="0">
                <a:latin typeface="Bahnschrift SemiBold Condensed" panose="020B0502040204020203" pitchFamily="34" charset="0"/>
              </a:rPr>
              <a:t>Fiel früh als sehr konservativ auf</a:t>
            </a:r>
          </a:p>
          <a:p>
            <a:pPr>
              <a:buFont typeface="Wingdings" pitchFamily="2" charset="2"/>
              <a:buChar char="§"/>
            </a:pPr>
            <a:r>
              <a:rPr lang="de-DE" sz="2000" b="1" dirty="0">
                <a:latin typeface="Bahnschrift SemiBold Condensed" panose="020B0502040204020203" pitchFamily="34" charset="0"/>
              </a:rPr>
              <a:t>König wurde auf ihn aufmerksam</a:t>
            </a:r>
          </a:p>
          <a:p>
            <a:pPr>
              <a:buFont typeface="Wingdings" pitchFamily="2" charset="2"/>
              <a:buChar char="§"/>
            </a:pPr>
            <a:r>
              <a:rPr lang="de-DE" sz="2000" b="1" dirty="0">
                <a:latin typeface="Bahnschrift SemiBold Condensed" panose="020B0502040204020203" pitchFamily="34" charset="0"/>
              </a:rPr>
              <a:t>Bismarck zu dieser Zeit schon Pragmatiker</a:t>
            </a:r>
          </a:p>
          <a:p>
            <a:pPr>
              <a:buFont typeface="Wingdings" pitchFamily="2" charset="2"/>
              <a:buChar char="§"/>
            </a:pPr>
            <a:r>
              <a:rPr lang="de-DE" sz="2000" b="1" dirty="0">
                <a:latin typeface="Bahnschrift SemiBold Condensed" panose="020B0502040204020203" pitchFamily="34" charset="0"/>
              </a:rPr>
              <a:t>1848 Gründung der „Neuen Preußischen Zeitung“</a:t>
            </a:r>
          </a:p>
          <a:p>
            <a:pPr>
              <a:buFont typeface="Wingdings" pitchFamily="2" charset="2"/>
              <a:buChar char="§"/>
            </a:pPr>
            <a:r>
              <a:rPr lang="de-DE" sz="2000" b="1" dirty="0">
                <a:latin typeface="Bahnschrift SemiBold Condensed" panose="020B0502040204020203" pitchFamily="34" charset="0"/>
              </a:rPr>
              <a:t>Veränderte die Haltung vieler politischer Kreise durch seine Rede 1849</a:t>
            </a:r>
          </a:p>
          <a:p>
            <a:pPr>
              <a:buFont typeface="Wingdings" pitchFamily="2" charset="2"/>
              <a:buChar char="§"/>
            </a:pPr>
            <a:r>
              <a:rPr lang="de-DE" sz="2000" b="1" dirty="0">
                <a:latin typeface="Bahnschrift SemiBold Condensed" panose="020B0502040204020203" pitchFamily="34" charset="0"/>
              </a:rPr>
              <a:t>Übernahme schwieriger Aufgaben (später)</a:t>
            </a:r>
          </a:p>
          <a:p>
            <a:pPr>
              <a:buFont typeface="Wingdings" pitchFamily="2" charset="2"/>
              <a:buChar char="§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77624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10D44C-DC16-401A-8937-82719EA5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e-DE" b="1" dirty="0">
                <a:latin typeface="Bahnschrift SemiBold Condensed" panose="020B0502040204020203" pitchFamily="34" charset="0"/>
              </a:rPr>
              <a:t>3.3 Diplomatische Tätigkeiten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44EA38-5DC9-4DA9-BE8F-376F84FFD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9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248DC7-9374-4BFB-837E-7B98894AC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2200" b="1">
                <a:latin typeface="Bahnschrift SemiBold Condensed" panose="020B0502040204020203" pitchFamily="34" charset="0"/>
              </a:rPr>
              <a:t>1851 wurde er zum preußischen Gesandten im Bundestag in Frankfurt</a:t>
            </a:r>
          </a:p>
          <a:p>
            <a:pPr>
              <a:buFont typeface="Wingdings" pitchFamily="2" charset="2"/>
              <a:buChar char="§"/>
            </a:pPr>
            <a:r>
              <a:rPr lang="de-DE" sz="2200" b="1">
                <a:latin typeface="Bahnschrift SemiBold Condensed" panose="020B0502040204020203" pitchFamily="34" charset="0"/>
              </a:rPr>
              <a:t>Lehnte Ausbau der Institutionen und eine Bundesreform ab</a:t>
            </a:r>
          </a:p>
          <a:p>
            <a:pPr>
              <a:buFont typeface="Wingdings" pitchFamily="2" charset="2"/>
              <a:buChar char="§"/>
            </a:pPr>
            <a:r>
              <a:rPr lang="de-DE" sz="2200" b="1">
                <a:latin typeface="Bahnschrift SemiBold Condensed" panose="020B0502040204020203" pitchFamily="34" charset="0"/>
              </a:rPr>
              <a:t>Abwenden der Mobilisierung Österreichs gegen Russland </a:t>
            </a:r>
            <a:r>
              <a:rPr lang="de-DE" sz="2200" b="1">
                <a:latin typeface="Bahnschrift SemiBold Condensed" panose="020B0502040204020203" pitchFamily="34" charset="0"/>
                <a:sym typeface="Wingdings" panose="05000000000000000000" pitchFamily="2" charset="2"/>
              </a:rPr>
              <a:t>Zunahme seines diplomatischen Ansehens</a:t>
            </a:r>
          </a:p>
          <a:p>
            <a:pPr>
              <a:buFont typeface="Wingdings" pitchFamily="2" charset="2"/>
              <a:buChar char="§"/>
            </a:pPr>
            <a:r>
              <a:rPr lang="de-DE" sz="2200" b="1">
                <a:latin typeface="Bahnschrift SemiBold Condensed" panose="020B0502040204020203" pitchFamily="34" charset="0"/>
                <a:sym typeface="Wingdings" panose="05000000000000000000" pitchFamily="2" charset="2"/>
              </a:rPr>
              <a:t>1856 legte außenpolitisches Konzept in „Prachtschrift“ nieder</a:t>
            </a:r>
          </a:p>
          <a:p>
            <a:pPr>
              <a:buFont typeface="Wingdings" pitchFamily="2" charset="2"/>
              <a:buChar char="§"/>
            </a:pPr>
            <a:r>
              <a:rPr lang="de-DE" sz="2200" b="1">
                <a:latin typeface="Bahnschrift SemiBold Condensed" panose="020B0502040204020203" pitchFamily="34" charset="0"/>
                <a:sym typeface="Wingdings" panose="05000000000000000000" pitchFamily="2" charset="2"/>
              </a:rPr>
              <a:t>1859 Versetzung nach Sankt Petersburg</a:t>
            </a:r>
          </a:p>
          <a:p>
            <a:pPr>
              <a:buFont typeface="Wingdings" pitchFamily="2" charset="2"/>
              <a:buChar char="§"/>
            </a:pPr>
            <a:r>
              <a:rPr lang="de-DE" sz="2200" b="1">
                <a:latin typeface="Bahnschrift SemiBold Condensed" panose="020B0502040204020203" pitchFamily="34" charset="0"/>
                <a:sym typeface="Wingdings" panose="05000000000000000000" pitchFamily="2" charset="2"/>
              </a:rPr>
              <a:t>Beobachtete zunehmend die Entwicklung des preußischen Verfassungskonfliktes</a:t>
            </a:r>
          </a:p>
          <a:p>
            <a:pPr>
              <a:buFont typeface="Wingdings" pitchFamily="2" charset="2"/>
              <a:buChar char="§"/>
            </a:pPr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293847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 descr="Ein Bild, das Text, Gras, Gebäude, alt enthält.&#10;&#10;Automatisch generierte Beschreibung">
            <a:extLst>
              <a:ext uri="{FF2B5EF4-FFF2-40B4-BE49-F238E27FC236}">
                <a16:creationId xmlns:a16="http://schemas.microsoft.com/office/drawing/2014/main" id="{CF9C434A-EB20-0344-9AAA-B63F31D375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r="14957" b="-1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865C0713-F006-914C-A6DC-741D3B6A1DB9}"/>
              </a:ext>
            </a:extLst>
          </p:cNvPr>
          <p:cNvSpPr txBox="1">
            <a:spLocks/>
          </p:cNvSpPr>
          <p:nvPr/>
        </p:nvSpPr>
        <p:spPr>
          <a:xfrm>
            <a:off x="3635247" y="-660011"/>
            <a:ext cx="8458328" cy="28065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3.4 </a:t>
            </a:r>
            <a:r>
              <a:rPr lang="en-US" sz="4000" b="1" dirty="0" err="1">
                <a:solidFill>
                  <a:srgbClr val="FFFFFF"/>
                </a:solidFill>
                <a:latin typeface="Bahnschrift Condensed" panose="020B0502040204020203" pitchFamily="34" charset="0"/>
              </a:rPr>
              <a:t>Ernennung</a:t>
            </a:r>
            <a:r>
              <a:rPr lang="en-US" sz="40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Bahnschrift Condensed" panose="020B0502040204020203" pitchFamily="34" charset="0"/>
              </a:rPr>
              <a:t>zum</a:t>
            </a:r>
            <a:r>
              <a:rPr lang="en-US" sz="40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Bahnschrift Condensed" panose="020B0502040204020203" pitchFamily="34" charset="0"/>
              </a:rPr>
              <a:t>preußischen</a:t>
            </a:r>
            <a:r>
              <a:rPr lang="en-US" sz="40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Bahnschrift Condensed" panose="020B0502040204020203" pitchFamily="34" charset="0"/>
              </a:rPr>
              <a:t>Ministerpräsident</a:t>
            </a:r>
            <a:r>
              <a:rPr lang="en-US" sz="4000" b="1" dirty="0">
                <a:solidFill>
                  <a:srgbClr val="FFFFFF"/>
                </a:solidFill>
                <a:latin typeface="Bahnschrift Condensed" panose="020B0502040204020203" pitchFamily="34" charset="0"/>
              </a:rPr>
              <a:t> (1862)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8B1DB2DB-A188-774A-BA45-20F364F79122}"/>
              </a:ext>
            </a:extLst>
          </p:cNvPr>
          <p:cNvSpPr txBox="1">
            <a:spLocks/>
          </p:cNvSpPr>
          <p:nvPr/>
        </p:nvSpPr>
        <p:spPr>
          <a:xfrm>
            <a:off x="736600" y="2824866"/>
            <a:ext cx="10165218" cy="3945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Wilhelm I.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erwog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Rücktritt</a:t>
            </a:r>
            <a:endParaRPr lang="en-US" b="1" dirty="0">
              <a:solidFill>
                <a:srgbClr val="FFFFFF"/>
              </a:solidFill>
              <a:latin typeface="Bahnschrift SemiBold Condensed" panose="020B0502040204020203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Roon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sah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in Bismarck die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einzige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Möglichkeit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dies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zu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</a:rPr>
              <a:t>verhindern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rief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ihn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mit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Telegramm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„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Periculum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in Mora.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Depechez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vouz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“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zu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sich</a:t>
            </a:r>
            <a:endParaRPr lang="en-US" b="1" dirty="0">
              <a:solidFill>
                <a:srgbClr val="FFFFFF"/>
              </a:solidFill>
              <a:latin typeface="Bahnschrift SemiBold Condensed" panose="020B0502040204020203" pitchFamily="34" charset="0"/>
              <a:sym typeface="Wingdings" panose="05000000000000000000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22. September 1862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vom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König in Schloss Babelsberg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empfangen</a:t>
            </a:r>
            <a:endParaRPr lang="en-US" b="1" dirty="0">
              <a:solidFill>
                <a:srgbClr val="FFFFFF"/>
              </a:solidFill>
              <a:latin typeface="Bahnschrift SemiBold Condensed" panose="020B0502040204020203" pitchFamily="34" charset="0"/>
              <a:sym typeface="Wingdings" panose="05000000000000000000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Gewann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dort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den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noch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zögernden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König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für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sich</a:t>
            </a:r>
            <a:endParaRPr lang="en-US" b="1" dirty="0">
              <a:solidFill>
                <a:srgbClr val="FFFFFF"/>
              </a:solidFill>
              <a:latin typeface="Bahnschrift SemiBold Condensed" panose="020B0502040204020203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Ernennung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zum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Ministerpräsident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und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Außenminister</a:t>
            </a:r>
            <a:endParaRPr lang="en-US" b="1" dirty="0">
              <a:solidFill>
                <a:srgbClr val="FFFFFF"/>
              </a:solidFill>
              <a:latin typeface="Bahnschrift SemiBold Condensed" panose="020B0502040204020203" pitchFamily="34" charset="0"/>
              <a:sym typeface="Wingdings" panose="05000000000000000000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Versuchte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nach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Ernennung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die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Liberalen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immer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weiter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zu</a:t>
            </a:r>
            <a:r>
              <a:rPr lang="en-US" b="1" dirty="0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Bahnschrift SemiBold Condensed" panose="020B0502040204020203" pitchFamily="34" charset="0"/>
                <a:sym typeface="Wingdings" panose="05000000000000000000" pitchFamily="2" charset="2"/>
              </a:rPr>
              <a:t>bekämpfen</a:t>
            </a:r>
            <a:endParaRPr lang="en-US" b="1" dirty="0">
              <a:solidFill>
                <a:srgbClr val="FFFFFF"/>
              </a:solidFill>
              <a:latin typeface="Bahnschrift SemiBold Condensed" panose="020B0502040204020203" pitchFamily="34" charset="0"/>
              <a:sym typeface="Wingdings" panose="05000000000000000000" pitchFamily="2" charset="2"/>
            </a:endParaRPr>
          </a:p>
          <a:p>
            <a:pPr marL="0"/>
            <a:endParaRPr lang="en-US" sz="2000" dirty="0">
              <a:solidFill>
                <a:srgbClr val="FFFFFF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3994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4" descr="Mitteleuropa 1815-1866">
            <a:extLst>
              <a:ext uri="{FF2B5EF4-FFF2-40B4-BE49-F238E27FC236}">
                <a16:creationId xmlns:a16="http://schemas.microsoft.com/office/drawing/2014/main" id="{F09B66BF-2AD2-604D-A527-AF02BC76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87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371093" y="1161288"/>
            <a:ext cx="959736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Die 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Hälfte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des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langen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19.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Jahrhunderts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(1860 – 1890)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51053" y="2718054"/>
            <a:ext cx="8668512" cy="3871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1. Aktuelle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historische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Situation um 1860 (Louis)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Erster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und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Zweiter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Einigungskrieg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(Louis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Tayo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3. Biografie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Otto von Bismarck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Anfangszeit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(Nick)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4.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Dritter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Einigungskrieg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(Hugo)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5.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Kaiserreich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(1871-1918) (alle)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Bahnschrift SemiCondensed" panose="020B0502040204020203" pitchFamily="34" charset="0"/>
              </a:rPr>
              <a:t>6.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Zusammenfassung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(Nick + Hugo)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1076378" y="-42164"/>
            <a:ext cx="6471667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GLIEDERUNG</a:t>
            </a:r>
          </a:p>
        </p:txBody>
      </p:sp>
    </p:spTree>
    <p:extLst>
      <p:ext uri="{BB962C8B-B14F-4D97-AF65-F5344CB8AC3E}">
        <p14:creationId xmlns:p14="http://schemas.microsoft.com/office/powerpoint/2010/main" val="3767745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Wörth 6. August 1870, Eroberung eines franz. Adlers durch das 2. bayer. Infanterie-Regiement">
            <a:extLst>
              <a:ext uri="{FF2B5EF4-FFF2-40B4-BE49-F238E27FC236}">
                <a16:creationId xmlns:a16="http://schemas.microsoft.com/office/drawing/2014/main" id="{19171BD5-8531-C144-AB22-7DBBFCD7E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3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371093" y="1161288"/>
            <a:ext cx="6269550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600" b="1" dirty="0">
                <a:latin typeface="Bahnschrift SemiCondensed" panose="020B0502040204020203" pitchFamily="34" charset="0"/>
                <a:ea typeface="+mj-ea"/>
                <a:cs typeface="+mj-cs"/>
              </a:rPr>
              <a:t>4. </a:t>
            </a:r>
            <a:r>
              <a:rPr lang="en-US" sz="3600" b="1" dirty="0" err="1">
                <a:latin typeface="Bahnschrift SemiCondensed" panose="020B0502040204020203" pitchFamily="34" charset="0"/>
                <a:ea typeface="+mj-ea"/>
                <a:cs typeface="+mj-cs"/>
              </a:rPr>
              <a:t>Dritter</a:t>
            </a:r>
            <a:r>
              <a:rPr lang="en-US" sz="3600" b="1" dirty="0">
                <a:latin typeface="Bahnschrift Semi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Bahnschrift SemiCondensed" panose="020B0502040204020203" pitchFamily="34" charset="0"/>
                <a:ea typeface="+mj-ea"/>
                <a:cs typeface="+mj-cs"/>
              </a:rPr>
              <a:t>Deutscher</a:t>
            </a:r>
            <a:r>
              <a:rPr lang="en-US" sz="3600" b="1" dirty="0">
                <a:latin typeface="Bahnschrift Semi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Bahnschrift SemiCondensed" panose="020B0502040204020203" pitchFamily="34" charset="0"/>
                <a:ea typeface="+mj-ea"/>
                <a:cs typeface="+mj-cs"/>
              </a:rPr>
              <a:t>Einheitskrieg</a:t>
            </a:r>
            <a:endParaRPr kumimoji="0" lang="en-US" sz="3600" b="1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ahnschrift Semi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371093" y="2718054"/>
            <a:ext cx="7889334" cy="23336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42950" marR="0" lvl="0" indent="-28575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4.1  Deutsch-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Französischer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 Krieg (1870 – 1871)</a:t>
            </a:r>
          </a:p>
          <a:p>
            <a:pPr marL="742950" marR="0" lvl="0" indent="-28575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4.2 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Sieg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über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Frankreich</a:t>
            </a:r>
            <a:endParaRPr kumimoji="0" lang="en-US" sz="2800" b="1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ahnschrift SemiCondensed" panose="020B0502040204020203" pitchFamily="34" charset="0"/>
            </a:endParaRPr>
          </a:p>
          <a:p>
            <a:pPr marL="742950" marR="0" lvl="0" indent="-28575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4.3  Der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Weg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zur</a:t>
            </a:r>
            <a:r>
              <a:rPr kumimoji="0" lang="en-US" sz="28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 Einheit / </a:t>
            </a:r>
            <a:r>
              <a:rPr kumimoji="0" lang="en-US" sz="28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Nationalstaat</a:t>
            </a:r>
            <a:endParaRPr kumimoji="0" lang="en-US" sz="2800" b="1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ahnschrift SemiCondensed" panose="020B050204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A226654-2EB5-8D49-9D50-4CD3AE60CB2B}"/>
              </a:ext>
            </a:extLst>
          </p:cNvPr>
          <p:cNvSpPr/>
          <p:nvPr/>
        </p:nvSpPr>
        <p:spPr>
          <a:xfrm>
            <a:off x="8199976" y="6211659"/>
            <a:ext cx="399202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>
                <a:latin typeface="Bahnschrift Light Condensed" panose="020B0502040204020203" pitchFamily="34" charset="0"/>
              </a:rPr>
              <a:t>Wörth 6. August 1870, Eroberung eines franz. Adlers durch das 2. Bay. Infanterie-</a:t>
            </a:r>
            <a:r>
              <a:rPr lang="de-DE" dirty="0" err="1">
                <a:latin typeface="Bahnschrift Light Condensed" panose="020B0502040204020203" pitchFamily="34" charset="0"/>
              </a:rPr>
              <a:t>Regiement</a:t>
            </a:r>
            <a:endParaRPr lang="de-DE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99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GG-Test: Victoria 2 - Blut und Eisen - News | GamersGlobal.de">
            <a:extLst>
              <a:ext uri="{FF2B5EF4-FFF2-40B4-BE49-F238E27FC236}">
                <a16:creationId xmlns:a16="http://schemas.microsoft.com/office/drawing/2014/main" id="{F6CA2D19-8764-4EAD-9B75-3051D633F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7319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26241A-8995-44A0-8EC1-7444A0AE8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6547866" cy="1124712"/>
          </a:xfrm>
        </p:spPr>
        <p:txBody>
          <a:bodyPr anchor="b"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4.1 Deutsch-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Französischer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Krieg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(1870 – 1871)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endParaRPr lang="de-DE" sz="3600" b="1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785C8C-055A-4AC6-AF27-7F818F1D8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11546587" cy="3987546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de-DE" sz="2400" b="1" dirty="0">
                <a:latin typeface="Bahnschrift Condensed" panose="020B0502040204020203" pitchFamily="34" charset="0"/>
              </a:rPr>
              <a:t>Ausgangsituation: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Sieg Preußens über Österreich (1866); Ende des Dt. Bundes;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Norddeutscher Bund (1867) ohne Österreich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22 Klein-/Mittelstaaten politisch, militärisch und wirtschaftlich von Preußen dominiert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Machtgefälle zwischen den dt. Staaten nördlich und südlich der Mainlinie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Bismarck: Dt. Einheit durch: „Blut &amp; Eisen“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Liberale und Demokraten: Einigung durch Parlamente  </a:t>
            </a:r>
          </a:p>
          <a:p>
            <a:pPr marL="0" indent="0">
              <a:buNone/>
            </a:pPr>
            <a:endParaRPr lang="de-DE" sz="2400" dirty="0"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r>
              <a:rPr lang="de-DE" sz="2400" b="1" dirty="0">
                <a:latin typeface="Bahnschrift Condensed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de-DE" sz="2400" b="1" dirty="0">
                <a:latin typeface="Bahnschrift Condensed" panose="020B0502040204020203" pitchFamily="34" charset="0"/>
              </a:rPr>
              <a:t>Deutsche und europäische Sorge: Machtballung / Hegemonie Preußens </a:t>
            </a:r>
          </a:p>
        </p:txBody>
      </p:sp>
    </p:spTree>
    <p:extLst>
      <p:ext uri="{BB962C8B-B14F-4D97-AF65-F5344CB8AC3E}">
        <p14:creationId xmlns:p14="http://schemas.microsoft.com/office/powerpoint/2010/main" val="2320820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e Gründung des Deutschen Reiches">
            <a:extLst>
              <a:ext uri="{FF2B5EF4-FFF2-40B4-BE49-F238E27FC236}">
                <a16:creationId xmlns:a16="http://schemas.microsoft.com/office/drawing/2014/main" id="{D91359DC-8240-9648-AD31-64F679269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627" y="1"/>
            <a:ext cx="7360244" cy="686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B98D9F5-4561-7C48-A638-3715F9F7CFBE}"/>
              </a:ext>
            </a:extLst>
          </p:cNvPr>
          <p:cNvSpPr txBox="1"/>
          <p:nvPr/>
        </p:nvSpPr>
        <p:spPr>
          <a:xfrm>
            <a:off x="250521" y="365180"/>
            <a:ext cx="1640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Bahnschrift SemiBold Condensed" panose="020B0502040204020203" pitchFamily="34" charset="0"/>
              </a:rPr>
              <a:t>Karte Deutschland </a:t>
            </a:r>
          </a:p>
          <a:p>
            <a:r>
              <a:rPr lang="de-DE" b="1" dirty="0">
                <a:latin typeface="Bahnschrift SemiBold Condensed" panose="020B0502040204020203" pitchFamily="34" charset="0"/>
              </a:rPr>
              <a:t>(1866-1871)</a:t>
            </a:r>
          </a:p>
        </p:txBody>
      </p:sp>
    </p:spTree>
    <p:extLst>
      <p:ext uri="{BB962C8B-B14F-4D97-AF65-F5344CB8AC3E}">
        <p14:creationId xmlns:p14="http://schemas.microsoft.com/office/powerpoint/2010/main" val="219187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26241A-8995-44A0-8EC1-7444A0AE8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6547866" cy="1124712"/>
          </a:xfrm>
        </p:spPr>
        <p:txBody>
          <a:bodyPr anchor="b"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4.1 Deutsch-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Französischer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Krieg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(1870 – 1871)</a:t>
            </a:r>
            <a:endParaRPr lang="de-DE" sz="3600" b="1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99A76DAA-FC64-441E-BBCE-5031EA052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44" y="2686480"/>
            <a:ext cx="7877556" cy="41715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Aggressives außenpolitisches Taktieren der franz. Regierung (Angst vor dt. Einheit); Motiv des verletzten Stolzes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b="1" dirty="0">
                <a:latin typeface="Bahnschrift Condensed" panose="020B0502040204020203" pitchFamily="34" charset="0"/>
              </a:rPr>
              <a:t>Anlass:</a:t>
            </a:r>
            <a:r>
              <a:rPr lang="de-DE" sz="2400" dirty="0">
                <a:latin typeface="Bahnschrift Condensed" panose="020B0502040204020203" pitchFamily="34" charset="0"/>
              </a:rPr>
              <a:t> span. Parlament bietet Leopold von Hohenzollern-Sigmaringen die vakante span. Krone an (alte franz. Einkreisungsängste)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12. Juli. 1870 </a:t>
            </a:r>
            <a:r>
              <a:rPr lang="de-DE" sz="2400" b="1" dirty="0" err="1">
                <a:latin typeface="Bahnschrift Condensed" panose="020B0502040204020203" pitchFamily="34" charset="0"/>
              </a:rPr>
              <a:t>Kandidaturrückzug</a:t>
            </a:r>
            <a:r>
              <a:rPr lang="de-DE" sz="2400" b="1" dirty="0">
                <a:latin typeface="Bahnschrift Condensed" panose="020B0502040204020203" pitchFamily="34" charset="0"/>
              </a:rPr>
              <a:t> </a:t>
            </a:r>
            <a:r>
              <a:rPr lang="de-DE" sz="2400" dirty="0">
                <a:latin typeface="Bahnschrift Condensed" panose="020B0502040204020203" pitchFamily="34" charset="0"/>
              </a:rPr>
              <a:t>nach franz. Protesten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„Kein Hohenzoller auf Spaniens Thron!“ </a:t>
            </a:r>
            <a:r>
              <a:rPr lang="de-DE" sz="2400" dirty="0">
                <a:latin typeface="Bahnschrift Condensed" panose="020B0502040204020203" pitchFamily="34" charset="0"/>
                <a:sym typeface="Wingdings" panose="05000000000000000000" pitchFamily="2" charset="2"/>
              </a:rPr>
              <a:t> Versicherung Frankreich, Demütigung Preußen (diplomatische Ohrfeige)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  <a:sym typeface="Wingdings" panose="05000000000000000000" pitchFamily="2" charset="2"/>
              </a:rPr>
              <a:t>„Emser Depesche“  redigierte Version wird veröffentlicht; Demütigung Frankreich – schwache franz. Regierung musste handeln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  <a:sym typeface="Wingdings" panose="05000000000000000000" pitchFamily="2" charset="2"/>
              </a:rPr>
              <a:t>19. Juli. 1870 </a:t>
            </a:r>
            <a:r>
              <a:rPr lang="de-DE" sz="2400" b="1" dirty="0">
                <a:latin typeface="Bahnschrift Condensed" panose="020B0502040204020203" pitchFamily="34" charset="0"/>
                <a:sym typeface="Wingdings" panose="05000000000000000000" pitchFamily="2" charset="2"/>
              </a:rPr>
              <a:t>Kriegerklärung</a:t>
            </a:r>
            <a:r>
              <a:rPr lang="de-DE" sz="2400" dirty="0">
                <a:latin typeface="Bahnschrift Condensed" panose="020B0502040204020203" pitchFamily="34" charset="0"/>
                <a:sym typeface="Wingdings" panose="05000000000000000000" pitchFamily="2" charset="2"/>
              </a:rPr>
              <a:t> Frankreich an Preußen</a:t>
            </a:r>
          </a:p>
        </p:txBody>
      </p:sp>
      <p:pic>
        <p:nvPicPr>
          <p:cNvPr id="14" name="Picture 2" descr="Leopold von Hohenzollern-Sigmaringen | Historica Wiki | Fandom">
            <a:extLst>
              <a:ext uri="{FF2B5EF4-FFF2-40B4-BE49-F238E27FC236}">
                <a16:creationId xmlns:a16="http://schemas.microsoft.com/office/drawing/2014/main" id="{D0112EC9-BDB9-4D99-BDF5-AAEF82A0F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" b="30746"/>
          <a:stretch/>
        </p:blipFill>
        <p:spPr bwMode="auto">
          <a:xfrm>
            <a:off x="8413082" y="840486"/>
            <a:ext cx="3536667" cy="28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apoleon III. – Wikipedia">
            <a:extLst>
              <a:ext uri="{FF2B5EF4-FFF2-40B4-BE49-F238E27FC236}">
                <a16:creationId xmlns:a16="http://schemas.microsoft.com/office/drawing/2014/main" id="{B0350A50-1E5E-4599-9ECC-580510236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" r="-1" b="46100"/>
          <a:stretch/>
        </p:blipFill>
        <p:spPr bwMode="auto">
          <a:xfrm>
            <a:off x="8413082" y="3918852"/>
            <a:ext cx="3536667" cy="245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C09558C-4C66-C741-BD74-E78F067674B5}"/>
              </a:ext>
            </a:extLst>
          </p:cNvPr>
          <p:cNvSpPr txBox="1"/>
          <p:nvPr/>
        </p:nvSpPr>
        <p:spPr>
          <a:xfrm>
            <a:off x="8474118" y="3373760"/>
            <a:ext cx="3475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Erbprinz Leopold von Hohenzollern-Sigmaringen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47F29E4-B458-694E-B7F7-1410F91CD41C}"/>
              </a:ext>
            </a:extLst>
          </p:cNvPr>
          <p:cNvSpPr txBox="1"/>
          <p:nvPr/>
        </p:nvSpPr>
        <p:spPr>
          <a:xfrm>
            <a:off x="8911676" y="5926234"/>
            <a:ext cx="2539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Kaiser Napoleon III. von Frankreich</a:t>
            </a:r>
          </a:p>
        </p:txBody>
      </p:sp>
    </p:spTree>
    <p:extLst>
      <p:ext uri="{BB962C8B-B14F-4D97-AF65-F5344CB8AC3E}">
        <p14:creationId xmlns:p14="http://schemas.microsoft.com/office/powerpoint/2010/main" val="3061642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reussen: Helmuth von Moltke – Genie und Wahnsinn im Kriege - WELT">
            <a:extLst>
              <a:ext uri="{FF2B5EF4-FFF2-40B4-BE49-F238E27FC236}">
                <a16:creationId xmlns:a16="http://schemas.microsoft.com/office/drawing/2014/main" id="{0902D5BA-E14F-4185-8B60-9D3F4CCBD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" r="9089" b="2376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FDEE77-687E-403B-8400-09599E8AF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8269986" cy="370509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Bessere politische Situation Preußens: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Frankreich als Aggressor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Preußen als Opfer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Neutralität/Desinteresse der anderen europäischen Mächte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Große patriotische Begeisterung in ganz Deutschland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Kriegsunion mit Süddt. Staaten </a:t>
            </a:r>
            <a:r>
              <a:rPr lang="de-DE" sz="2400" dirty="0">
                <a:latin typeface="Bahnschrift Condensed" panose="020B0502040204020203" pitchFamily="34" charset="0"/>
                <a:sym typeface="Wingdings" panose="05000000000000000000" pitchFamily="2" charset="2"/>
              </a:rPr>
              <a:t> Schutz &amp; Trutz-Bündnis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  <a:sym typeface="Wingdings" panose="05000000000000000000" pitchFamily="2" charset="2"/>
              </a:rPr>
              <a:t>Aus Preußisch-franz. Krieg wird Dt./Franz. Krieg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  <a:sym typeface="Wingdings" panose="05000000000000000000" pitchFamily="2" charset="2"/>
              </a:rPr>
              <a:t>Deutsche Truppen unter preußischem Oberbefehl</a:t>
            </a:r>
          </a:p>
          <a:p>
            <a:pPr marL="0" indent="0">
              <a:buNone/>
            </a:pPr>
            <a:endParaRPr lang="de-DE" sz="1800" dirty="0">
              <a:sym typeface="Wingdings" panose="05000000000000000000" pitchFamily="2" charset="2"/>
            </a:endParaRPr>
          </a:p>
          <a:p>
            <a:endParaRPr lang="de-DE" sz="14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126241A-8995-44A0-8EC1-7444A0AE8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6547866" cy="1124712"/>
          </a:xfrm>
        </p:spPr>
        <p:txBody>
          <a:bodyPr anchor="b"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4.1 Deutsch-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Französischer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Krieg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(1870 – 1871)</a:t>
            </a:r>
            <a:endParaRPr lang="de-DE" sz="3600" b="1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A109B5C-CF6B-C44B-9022-2E863651DD87}"/>
              </a:ext>
            </a:extLst>
          </p:cNvPr>
          <p:cNvSpPr/>
          <p:nvPr/>
        </p:nvSpPr>
        <p:spPr>
          <a:xfrm>
            <a:off x="8817339" y="233779"/>
            <a:ext cx="2949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 Condensed" panose="020B0502040204020203" pitchFamily="34" charset="0"/>
                <a:sym typeface="Wingdings" panose="05000000000000000000" pitchFamily="2" charset="2"/>
              </a:rPr>
              <a:t>Helmuth Graf von Moltke</a:t>
            </a:r>
          </a:p>
          <a:p>
            <a:r>
              <a:rPr lang="de-DE" dirty="0">
                <a:solidFill>
                  <a:schemeClr val="bg1"/>
                </a:solidFill>
                <a:latin typeface="Bahnschrift Condensed" panose="020B0502040204020203" pitchFamily="34" charset="0"/>
                <a:sym typeface="Wingdings" panose="05000000000000000000" pitchFamily="2" charset="2"/>
              </a:rPr>
              <a:t>Chef der preußischen Kriegsführung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9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4" descr="Mitteleuropa 1815-1866">
            <a:extLst>
              <a:ext uri="{FF2B5EF4-FFF2-40B4-BE49-F238E27FC236}">
                <a16:creationId xmlns:a16="http://schemas.microsoft.com/office/drawing/2014/main" id="{F09B66BF-2AD2-604D-A527-AF02BC76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87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371093" y="1161288"/>
            <a:ext cx="959736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Die 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Hälfte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des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langen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19.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Jahrhunderts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(1860 – 1890)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51053" y="2718054"/>
            <a:ext cx="8668512" cy="3871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1. Aktuelle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historische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Situation um 1860 (Louis)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Erster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und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Zweiter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Einigungskrieg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(Louis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Tayo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3. Biografie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Otto von Bismarck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Anfangszeit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(Nick)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4.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Dritter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Einigungskrieg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(Hugo)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5.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Kaiserreich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(1871-1918) (alle)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Bahnschrift SemiCondensed" panose="020B0502040204020203" pitchFamily="34" charset="0"/>
              </a:rPr>
              <a:t>6.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Zusammenfassung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(Nick + Hugo)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1076378" y="-42164"/>
            <a:ext cx="6471667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GLIEDERUNG</a:t>
            </a:r>
          </a:p>
        </p:txBody>
      </p:sp>
    </p:spTree>
    <p:extLst>
      <p:ext uri="{BB962C8B-B14F-4D97-AF65-F5344CB8AC3E}">
        <p14:creationId xmlns:p14="http://schemas.microsoft.com/office/powerpoint/2010/main" val="4131566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2" name="Rectangle 72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3" name="Rectangle 74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4" name="Rectangle 76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5541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00" name="Picture 4" descr="Deutsch-Französischer Krieg 1870/71: Das passierte mit preußischen Soldaten">
            <a:extLst>
              <a:ext uri="{FF2B5EF4-FFF2-40B4-BE49-F238E27FC236}">
                <a16:creationId xmlns:a16="http://schemas.microsoft.com/office/drawing/2014/main" id="{91302D8A-B1FB-4E95-96D0-3A0112E1A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r="2744"/>
          <a:stretch/>
        </p:blipFill>
        <p:spPr bwMode="auto">
          <a:xfrm>
            <a:off x="6553200" y="113824"/>
            <a:ext cx="5577840" cy="518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1126241A-8995-44A0-8EC1-7444A0AE8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6547866" cy="1124712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latin typeface="Bahnschrift SemiCondensed" panose="020B0502040204020203" pitchFamily="34" charset="0"/>
                <a:ea typeface="+mn-ea"/>
                <a:cs typeface="+mn-cs"/>
              </a:rPr>
              <a:t>4.1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Französischer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Krieg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(1870 – 1871)</a:t>
            </a:r>
            <a:endParaRPr lang="de-DE" sz="36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D55B92-3DF9-46C5-83A4-6F03AB2ED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539931"/>
            <a:ext cx="8625840" cy="417390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Zeitalter des industriellen Volkskrieges: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Zügiger Aufmarsch (Eisenbahn)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519.000 dt. Soldaten vs. 336.000 franz. Soldaten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Moderne Kriegstechnik: Artilleriegeschütze, </a:t>
            </a:r>
          </a:p>
          <a:p>
            <a:pPr marL="457200" lvl="1" indent="0">
              <a:buNone/>
            </a:pPr>
            <a:r>
              <a:rPr lang="de-DE" dirty="0">
                <a:latin typeface="Bahnschrift Condensed" panose="020B0502040204020203" pitchFamily="34" charset="0"/>
              </a:rPr>
              <a:t>Telegramme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Aussichtsreicher Verlauf ab August 1870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Erfolge bei Weißenburg &amp; Wörth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16. Aug. 1870: dt. Sieg bei </a:t>
            </a:r>
            <a:r>
              <a:rPr lang="de-DE" dirty="0" err="1">
                <a:latin typeface="Bahnschrift Condensed" panose="020B0502040204020203" pitchFamily="34" charset="0"/>
              </a:rPr>
              <a:t>Vionville</a:t>
            </a:r>
            <a:r>
              <a:rPr lang="de-DE" dirty="0">
                <a:latin typeface="Bahnschrift Condensed" panose="020B0502040204020203" pitchFamily="34" charset="0"/>
              </a:rPr>
              <a:t> (1. Gr. Entscheidungsschlacht)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Franz. Niederlage bei </a:t>
            </a:r>
            <a:r>
              <a:rPr lang="de-DE" dirty="0" err="1">
                <a:latin typeface="Bahnschrift Condensed" panose="020B0502040204020203" pitchFamily="34" charset="0"/>
              </a:rPr>
              <a:t>Gravelotte</a:t>
            </a:r>
            <a:r>
              <a:rPr lang="de-DE" dirty="0">
                <a:latin typeface="Bahnschrift Condensed" panose="020B0502040204020203" pitchFamily="34" charset="0"/>
              </a:rPr>
              <a:t> </a:t>
            </a:r>
            <a:r>
              <a:rPr lang="de-DE" dirty="0">
                <a:latin typeface="Bahnschrift Condensed" panose="020B0502040204020203" pitchFamily="34" charset="0"/>
                <a:sym typeface="Wingdings" panose="05000000000000000000" pitchFamily="2" charset="2"/>
              </a:rPr>
              <a:t> Rückzug auf Festung Metz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  <a:sym typeface="Wingdings" panose="05000000000000000000" pitchFamily="2" charset="2"/>
              </a:rPr>
              <a:t>2. Sep. 1870 franz.  Niederlage bei </a:t>
            </a:r>
            <a:r>
              <a:rPr lang="de-DE" dirty="0" err="1">
                <a:latin typeface="Bahnschrift Condensed" panose="020B0502040204020203" pitchFamily="34" charset="0"/>
                <a:sym typeface="Wingdings" panose="05000000000000000000" pitchFamily="2" charset="2"/>
              </a:rPr>
              <a:t>Sedan</a:t>
            </a:r>
            <a:r>
              <a:rPr lang="de-DE" dirty="0">
                <a:latin typeface="Bahnschrift Condensed" panose="020B0502040204020203" pitchFamily="34" charset="0"/>
                <a:sym typeface="Wingdings" panose="05000000000000000000" pitchFamily="2" charset="2"/>
              </a:rPr>
              <a:t> (2. Gr. Entscheidungsschlacht) </a:t>
            </a:r>
            <a:endParaRPr lang="de-DE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502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edan: Modernste Waffen entschieden die Schlacht - WELT">
            <a:extLst>
              <a:ext uri="{FF2B5EF4-FFF2-40B4-BE49-F238E27FC236}">
                <a16:creationId xmlns:a16="http://schemas.microsoft.com/office/drawing/2014/main" id="{5D1D997C-C7E6-4A97-988E-B70FBDE4B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6502" r="26694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BDB54C-4192-4965-A6BD-8F8E726B4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2" y="2718054"/>
            <a:ext cx="6806947" cy="320725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Gefangennahme Napoleon des III. (Kassel)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800" dirty="0">
                <a:latin typeface="Bahnschrift Condensed" panose="020B0502040204020203" pitchFamily="34" charset="0"/>
              </a:rPr>
              <a:t>Englisches Exil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Sturz der Monarchie in Frankreich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800" dirty="0">
                <a:latin typeface="Bahnschrift Condensed" panose="020B0502040204020203" pitchFamily="34" charset="0"/>
              </a:rPr>
              <a:t>Errichtung 3. Französische Republik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800" dirty="0">
                <a:latin typeface="Bahnschrift Condensed" panose="020B0502040204020203" pitchFamily="34" charset="0"/>
              </a:rPr>
              <a:t>Volkskrieg (franz. Volksheere) gegen Deutschland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Seit 13. September 1870 Belagerung von Paris </a:t>
            </a:r>
          </a:p>
          <a:p>
            <a:endParaRPr lang="de-DE" sz="17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126241A-8995-44A0-8EC1-7444A0AE8965}"/>
              </a:ext>
            </a:extLst>
          </p:cNvPr>
          <p:cNvSpPr txBox="1">
            <a:spLocks/>
          </p:cNvSpPr>
          <p:nvPr/>
        </p:nvSpPr>
        <p:spPr>
          <a:xfrm>
            <a:off x="371094" y="1161288"/>
            <a:ext cx="654786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Bahnschrift SemiCondensed" panose="020B0502040204020203" pitchFamily="34" charset="0"/>
                <a:ea typeface="+mn-ea"/>
                <a:cs typeface="+mn-cs"/>
              </a:rPr>
              <a:t>4.1 Deutsch-</a:t>
            </a:r>
            <a:r>
              <a:rPr lang="en-US" sz="3600" b="1" dirty="0" err="1">
                <a:latin typeface="Bahnschrift SemiCondensed" panose="020B0502040204020203" pitchFamily="34" charset="0"/>
                <a:ea typeface="+mn-ea"/>
                <a:cs typeface="+mn-cs"/>
              </a:rPr>
              <a:t>Französischer</a:t>
            </a:r>
            <a:r>
              <a:rPr lang="en-US" sz="3600" b="1" dirty="0">
                <a:latin typeface="Bahnschrift SemiCondensed" panose="020B0502040204020203" pitchFamily="34" charset="0"/>
                <a:ea typeface="+mn-ea"/>
                <a:cs typeface="+mn-cs"/>
              </a:rPr>
              <a:t> Krieg </a:t>
            </a:r>
            <a:br>
              <a:rPr lang="en-US" sz="3600" b="1" dirty="0">
                <a:latin typeface="Bahnschrift SemiCondensed" panose="020B0502040204020203" pitchFamily="34" charset="0"/>
                <a:ea typeface="+mn-ea"/>
                <a:cs typeface="+mn-cs"/>
              </a:rPr>
            </a:br>
            <a:r>
              <a:rPr lang="en-US" sz="3600" b="1" dirty="0">
                <a:latin typeface="Bahnschrift SemiCondensed" panose="020B0502040204020203" pitchFamily="34" charset="0"/>
                <a:ea typeface="+mn-ea"/>
                <a:cs typeface="+mn-cs"/>
              </a:rPr>
              <a:t>(1870 – 1871)</a:t>
            </a:r>
            <a:endParaRPr lang="de-DE" sz="36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F264C03-AE06-4348-A9EF-3EFBBC0172BC}"/>
              </a:ext>
            </a:extLst>
          </p:cNvPr>
          <p:cNvSpPr txBox="1"/>
          <p:nvPr/>
        </p:nvSpPr>
        <p:spPr>
          <a:xfrm>
            <a:off x="10261767" y="136361"/>
            <a:ext cx="18213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latin typeface="Bahnschrift SemiBold Condensed" panose="020B0502040204020203" pitchFamily="34" charset="0"/>
              </a:rPr>
              <a:t>Belagerung von Paris</a:t>
            </a:r>
          </a:p>
        </p:txBody>
      </p:sp>
    </p:spTree>
    <p:extLst>
      <p:ext uri="{BB962C8B-B14F-4D97-AF65-F5344CB8AC3E}">
        <p14:creationId xmlns:p14="http://schemas.microsoft.com/office/powerpoint/2010/main" val="2337647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126241A-8995-44A0-8EC1-7444A0AE8965}"/>
              </a:ext>
            </a:extLst>
          </p:cNvPr>
          <p:cNvSpPr txBox="1">
            <a:spLocks/>
          </p:cNvSpPr>
          <p:nvPr/>
        </p:nvSpPr>
        <p:spPr>
          <a:xfrm>
            <a:off x="371094" y="1161288"/>
            <a:ext cx="654786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j-ea"/>
                <a:cs typeface="+mj-cs"/>
              </a:rPr>
              <a:t>4.2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j-ea"/>
                <a:cs typeface="+mj-cs"/>
              </a:rPr>
              <a:t>Sieg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j-ea"/>
                <a:cs typeface="+mj-cs"/>
              </a:rPr>
              <a:t>über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j-ea"/>
                <a:cs typeface="+mj-cs"/>
              </a:rPr>
              <a:t>Frankreich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4" name="Picture 4" descr="Elsaß-Lothringen – Klexikon – das Kinderlexikon">
            <a:extLst>
              <a:ext uri="{FF2B5EF4-FFF2-40B4-BE49-F238E27FC236}">
                <a16:creationId xmlns:a16="http://schemas.microsoft.com/office/drawing/2014/main" id="{D2632C62-4151-4ED2-B832-9D84BBE32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9" r="2" b="17628"/>
          <a:stretch/>
        </p:blipFill>
        <p:spPr bwMode="auto">
          <a:xfrm>
            <a:off x="7608576" y="3802894"/>
            <a:ext cx="4464507" cy="29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6D7ACDF3-FD87-48D6-92B8-073083FD5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15" y="2773426"/>
            <a:ext cx="7134225" cy="349758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27. Okt. 1870 - Kapitulation der der franz. Rheinarmee bei Metz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28. Jan. 1871 - Kapitulation Paris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2800" dirty="0">
                <a:latin typeface="Bahnschrift Condensed" panose="020B0502040204020203" pitchFamily="34" charset="0"/>
              </a:rPr>
              <a:t>Waffenstillstand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Frieden von Frankfurt am: 10. Mai. 1871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dirty="0">
                <a:latin typeface="Bahnschrift Condensed" panose="020B0502040204020203" pitchFamily="34" charset="0"/>
              </a:rPr>
              <a:t>Kriegsentschädigung + Elsass/Lothringen </a:t>
            </a:r>
          </a:p>
          <a:p>
            <a:pPr marL="0" indent="0">
              <a:buNone/>
            </a:pPr>
            <a:endParaRPr lang="de-DE" dirty="0">
              <a:latin typeface="Bahnschrift Condensed" panose="020B0502040204020203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de-DE" b="1" dirty="0">
                <a:latin typeface="Bahnschrift Condensed" panose="020B0502040204020203" pitchFamily="34" charset="0"/>
              </a:rPr>
              <a:t>Fazit!!!</a:t>
            </a:r>
          </a:p>
        </p:txBody>
      </p:sp>
      <p:pic>
        <p:nvPicPr>
          <p:cNvPr id="17" name="Picture 2" descr="Friede von Frankfurt – Wikipedia">
            <a:extLst>
              <a:ext uri="{FF2B5EF4-FFF2-40B4-BE49-F238E27FC236}">
                <a16:creationId xmlns:a16="http://schemas.microsoft.com/office/drawing/2014/main" id="{2F7A6F1C-03F0-41FD-BAB1-49535DA85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6" r="-3" b="-3"/>
          <a:stretch/>
        </p:blipFill>
        <p:spPr bwMode="auto">
          <a:xfrm>
            <a:off x="7608576" y="39132"/>
            <a:ext cx="4464507" cy="364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71595BC-6D92-8B44-B3E8-A93A2CB1C909}"/>
              </a:ext>
            </a:extLst>
          </p:cNvPr>
          <p:cNvSpPr txBox="1"/>
          <p:nvPr/>
        </p:nvSpPr>
        <p:spPr>
          <a:xfrm>
            <a:off x="7649064" y="101338"/>
            <a:ext cx="18501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 Light Condensed" panose="020B0502040204020203" pitchFamily="34" charset="0"/>
              </a:rPr>
              <a:t>Frieden von Frankfurt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CF56B55-7714-044E-BC8A-F04CF9AF4F07}"/>
              </a:ext>
            </a:extLst>
          </p:cNvPr>
          <p:cNvSpPr txBox="1"/>
          <p:nvPr/>
        </p:nvSpPr>
        <p:spPr>
          <a:xfrm>
            <a:off x="7649064" y="3802894"/>
            <a:ext cx="23567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 Light Condensed" panose="020B0502040204020203" pitchFamily="34" charset="0"/>
              </a:rPr>
              <a:t>Karte von Elsass-Lothringen</a:t>
            </a:r>
          </a:p>
        </p:txBody>
      </p:sp>
    </p:spTree>
    <p:extLst>
      <p:ext uri="{BB962C8B-B14F-4D97-AF65-F5344CB8AC3E}">
        <p14:creationId xmlns:p14="http://schemas.microsoft.com/office/powerpoint/2010/main" val="97921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&quot;Die Proklamierung des deutschen Kaiserreiches (18. Januar 1871)&quot; von Anton von Werner (dritte Fassung). - © Bismarck-Museum Friedrichsruh">
            <a:extLst>
              <a:ext uri="{FF2B5EF4-FFF2-40B4-BE49-F238E27FC236}">
                <a16:creationId xmlns:a16="http://schemas.microsoft.com/office/drawing/2014/main" id="{7BAE2AEB-14A8-A844-BD66-1A5088853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0" r="11277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B015218-2311-4A4C-A104-67C6A6875017}"/>
              </a:ext>
            </a:extLst>
          </p:cNvPr>
          <p:cNvSpPr txBox="1"/>
          <p:nvPr/>
        </p:nvSpPr>
        <p:spPr>
          <a:xfrm>
            <a:off x="2398786" y="5409415"/>
            <a:ext cx="4769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4.3 Weg zur Einheit</a:t>
            </a:r>
          </a:p>
        </p:txBody>
      </p:sp>
    </p:spTree>
    <p:extLst>
      <p:ext uri="{BB962C8B-B14F-4D97-AF65-F5344CB8AC3E}">
        <p14:creationId xmlns:p14="http://schemas.microsoft.com/office/powerpoint/2010/main" val="2628541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4" descr="Mitteleuropa 1815-1866">
            <a:extLst>
              <a:ext uri="{FF2B5EF4-FFF2-40B4-BE49-F238E27FC236}">
                <a16:creationId xmlns:a16="http://schemas.microsoft.com/office/drawing/2014/main" id="{F09B66BF-2AD2-604D-A527-AF02BC76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87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371093" y="1161288"/>
            <a:ext cx="959736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Die 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Hälfte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des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langen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19.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Jahrhunderts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(1860 – 1890)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51053" y="2718054"/>
            <a:ext cx="8668512" cy="3871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1. Aktuelle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historische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Situation um 1860 (Louis)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Erster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und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Zweiter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Einigungskrieg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(Louis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Tayo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3. Biografie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Otto von Bismarck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Anfangszeit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(Nick)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4.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Dritter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Einigungskrieg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(Hugo)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5.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Kaiserreich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(1871-1918) (alle)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Bahnschrift SemiCondensed" panose="020B0502040204020203" pitchFamily="34" charset="0"/>
              </a:rPr>
              <a:t>6.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Zusammenfassung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(Nick + Hugo)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1076378" y="-42164"/>
            <a:ext cx="6471667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GLIEDERUNG</a:t>
            </a:r>
          </a:p>
        </p:txBody>
      </p:sp>
    </p:spTree>
    <p:extLst>
      <p:ext uri="{BB962C8B-B14F-4D97-AF65-F5344CB8AC3E}">
        <p14:creationId xmlns:p14="http://schemas.microsoft.com/office/powerpoint/2010/main" val="775077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Zeitgenössisches Porträt des preußischen Staatsmanns Otto Fürst von Bismarck. © picture-alliance / dpa Foto: Bifab">
            <a:extLst>
              <a:ext uri="{FF2B5EF4-FFF2-40B4-BE49-F238E27FC236}">
                <a16:creationId xmlns:a16="http://schemas.microsoft.com/office/drawing/2014/main" id="{1C8BFC9E-6C16-934C-8328-CEE5EE5AE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r="27325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371093" y="900036"/>
            <a:ext cx="5463649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600" b="1" dirty="0">
                <a:latin typeface="Bahnschrift SemiCondensed" panose="020B0502040204020203" pitchFamily="34" charset="0"/>
                <a:ea typeface="+mj-ea"/>
                <a:cs typeface="+mj-cs"/>
              </a:rPr>
              <a:t>5. </a:t>
            </a:r>
            <a:r>
              <a:rPr lang="en-US" sz="2600" b="1" dirty="0" err="1">
                <a:latin typeface="Bahnschrift SemiCondensed" panose="020B0502040204020203" pitchFamily="34" charset="0"/>
                <a:ea typeface="+mj-ea"/>
                <a:cs typeface="+mj-cs"/>
              </a:rPr>
              <a:t>Deutsches</a:t>
            </a:r>
            <a:r>
              <a:rPr lang="en-US" sz="2600" b="1" dirty="0">
                <a:latin typeface="Bahnschrift Semi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2600" b="1" dirty="0" err="1">
                <a:latin typeface="Bahnschrift SemiCondensed" panose="020B0502040204020203" pitchFamily="34" charset="0"/>
                <a:ea typeface="+mj-ea"/>
                <a:cs typeface="+mj-cs"/>
              </a:rPr>
              <a:t>Kaiserreich</a:t>
            </a:r>
            <a:r>
              <a:rPr lang="en-US" sz="2600" b="1" dirty="0">
                <a:latin typeface="Bahnschrift SemiCondensed" panose="020B0502040204020203" pitchFamily="34" charset="0"/>
                <a:ea typeface="+mj-ea"/>
                <a:cs typeface="+mj-cs"/>
              </a:rPr>
              <a:t> (1871-1918)</a:t>
            </a:r>
            <a:endParaRPr kumimoji="0" lang="en-US" sz="2600" b="1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ahnschrift Semi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96" name="Rectangle 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7" name="Rectangle 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0" y="2730760"/>
            <a:ext cx="7510163" cy="3574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8001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5.1  1871: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Gründung</a:t>
            </a:r>
            <a:r>
              <a:rPr kumimoji="0" lang="en-US" sz="2400" b="1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 – Versailles</a:t>
            </a:r>
            <a:endParaRPr lang="en-US" sz="2400" dirty="0">
              <a:latin typeface="Bahnschrift SemiCondensed" panose="020B0502040204020203" pitchFamily="34" charset="0"/>
            </a:endParaRPr>
          </a:p>
          <a:p>
            <a:pPr marL="1257300" lvl="1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err="1">
                <a:latin typeface="Bahnschrift SemiCondensed" panose="020B0502040204020203" pitchFamily="34" charset="0"/>
              </a:rPr>
              <a:t>Aufbau</a:t>
            </a:r>
            <a:r>
              <a:rPr lang="en-US" sz="2400" dirty="0">
                <a:latin typeface="Bahnschrift SemiCondensed" panose="020B0502040204020203" pitchFamily="34" charset="0"/>
              </a:rPr>
              <a:t> der </a:t>
            </a:r>
            <a:r>
              <a:rPr kumimoji="0" lang="en-US" sz="240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Verfassung</a:t>
            </a:r>
            <a:endParaRPr kumimoji="0" lang="en-US" sz="240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Bahnschrift SemiCondensed" panose="020B0502040204020203" pitchFamily="34" charset="0"/>
            </a:endParaRPr>
          </a:p>
          <a:p>
            <a:pPr marL="8001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b="1" dirty="0">
                <a:latin typeface="Bahnschrift SemiCondensed" panose="020B0502040204020203" pitchFamily="34" charset="0"/>
              </a:rPr>
              <a:t>5.2  Dt. Reichskanzler Otto von </a:t>
            </a:r>
            <a:r>
              <a:rPr lang="en-US" sz="2400" b="1" dirty="0" err="1">
                <a:latin typeface="Bahnschrift SemiCondensed" panose="020B0502040204020203" pitchFamily="34" charset="0"/>
              </a:rPr>
              <a:t>Bismack</a:t>
            </a:r>
            <a:endParaRPr lang="en-US" sz="2400" b="1" dirty="0">
              <a:latin typeface="Bahnschrift SemiCondensed" panose="020B0502040204020203" pitchFamily="34" charset="0"/>
            </a:endParaRPr>
          </a:p>
          <a:p>
            <a:pPr marL="1257300" lvl="1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err="1">
                <a:latin typeface="Bahnschrift SemiCondensed" panose="020B0502040204020203" pitchFamily="34" charset="0"/>
              </a:rPr>
              <a:t>Beziehung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en-US" sz="2400" dirty="0" err="1">
                <a:latin typeface="Bahnschrift SemiCondensed" panose="020B0502040204020203" pitchFamily="34" charset="0"/>
              </a:rPr>
              <a:t>zu</a:t>
            </a:r>
            <a:r>
              <a:rPr lang="en-US" sz="2400" dirty="0">
                <a:latin typeface="Bahnschrift SemiCondensed" panose="020B0502040204020203" pitchFamily="34" charset="0"/>
              </a:rPr>
              <a:t> Wilhelm I.</a:t>
            </a:r>
          </a:p>
          <a:p>
            <a:pPr marL="1257300" lvl="1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err="1">
                <a:latin typeface="Bahnschrift SemiCondensed" panose="020B0502040204020203" pitchFamily="34" charset="0"/>
              </a:rPr>
              <a:t>Außenpolitik</a:t>
            </a:r>
            <a:r>
              <a:rPr lang="en-US" sz="2400" dirty="0">
                <a:latin typeface="Bahnschrift SemiCondensed" panose="020B0502040204020203" pitchFamily="34" charset="0"/>
              </a:rPr>
              <a:t> – </a:t>
            </a:r>
            <a:r>
              <a:rPr lang="en-US" sz="2400" dirty="0" err="1">
                <a:latin typeface="Bahnschrift SemiCondensed" panose="020B0502040204020203" pitchFamily="34" charset="0"/>
              </a:rPr>
              <a:t>Imperalismus</a:t>
            </a:r>
            <a:r>
              <a:rPr lang="en-US" sz="2400" dirty="0">
                <a:latin typeface="Bahnschrift SemiCondensed" panose="020B0502040204020203" pitchFamily="34" charset="0"/>
              </a:rPr>
              <a:t> und </a:t>
            </a:r>
            <a:r>
              <a:rPr lang="en-US" sz="2400" dirty="0" err="1">
                <a:latin typeface="Bahnschrift SemiCondensed" panose="020B0502040204020203" pitchFamily="34" charset="0"/>
              </a:rPr>
              <a:t>Bündnistreue</a:t>
            </a:r>
            <a:endParaRPr lang="en-US" sz="2400" dirty="0">
              <a:latin typeface="Bahnschrift SemiCondensed" panose="020B0502040204020203" pitchFamily="34" charset="0"/>
            </a:endParaRPr>
          </a:p>
          <a:p>
            <a:pPr marL="1257300" lvl="1" indent="-34290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400" dirty="0" err="1">
                <a:latin typeface="Bahnschrift SemiCondensed" panose="020B0502040204020203" pitchFamily="34" charset="0"/>
              </a:rPr>
              <a:t>Innenpolitik</a:t>
            </a:r>
            <a:r>
              <a:rPr lang="en-US" sz="2400" dirty="0">
                <a:latin typeface="Bahnschrift SemiCondensed" panose="020B0502040204020203" pitchFamily="34" charset="0"/>
              </a:rPr>
              <a:t> – </a:t>
            </a:r>
            <a:r>
              <a:rPr lang="en-US" sz="2400" dirty="0" err="1">
                <a:latin typeface="Bahnschrift SemiCondensed" panose="020B0502040204020203" pitchFamily="34" charset="0"/>
              </a:rPr>
              <a:t>Soziale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en-US" sz="2400" dirty="0" err="1">
                <a:latin typeface="Bahnschrift SemiCondensed" panose="020B0502040204020203" pitchFamily="34" charset="0"/>
              </a:rPr>
              <a:t>Fragen</a:t>
            </a:r>
            <a:r>
              <a:rPr lang="en-US" sz="2400" dirty="0">
                <a:latin typeface="Bahnschrift SemiCondensed" panose="020B0502040204020203" pitchFamily="34" charset="0"/>
              </a:rPr>
              <a:t> / </a:t>
            </a:r>
            <a:r>
              <a:rPr lang="en-US" sz="2400" dirty="0" err="1">
                <a:latin typeface="Bahnschrift SemiCondensed" panose="020B0502040204020203" pitchFamily="34" charset="0"/>
              </a:rPr>
              <a:t>Antworten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en-US" sz="2400" dirty="0" err="1">
                <a:latin typeface="Bahnschrift SemiCondensed" panose="020B0502040204020203" pitchFamily="34" charset="0"/>
              </a:rPr>
              <a:t>sowie</a:t>
            </a:r>
            <a:r>
              <a:rPr lang="en-US" sz="2400" dirty="0">
                <a:latin typeface="Bahnschrift SemiCondensed" panose="020B0502040204020203" pitchFamily="34" charset="0"/>
              </a:rPr>
              <a:t> </a:t>
            </a:r>
            <a:r>
              <a:rPr lang="en-US" sz="2400" dirty="0" err="1">
                <a:latin typeface="Bahnschrift SemiCondensed" panose="020B0502040204020203" pitchFamily="34" charset="0"/>
              </a:rPr>
              <a:t>Politik</a:t>
            </a:r>
            <a:r>
              <a:rPr lang="en-US" sz="2400" dirty="0">
                <a:latin typeface="Bahnschrift SemiCondensed" panose="020B0502040204020203" pitchFamily="34" charset="0"/>
              </a:rPr>
              <a:t> von Zuckerbrot und </a:t>
            </a:r>
            <a:r>
              <a:rPr lang="en-US" sz="2400" dirty="0" err="1">
                <a:latin typeface="Bahnschrift SemiCondensed" panose="020B0502040204020203" pitchFamily="34" charset="0"/>
              </a:rPr>
              <a:t>Peitsche</a:t>
            </a:r>
            <a:endParaRPr lang="en-US" sz="2400" dirty="0">
              <a:latin typeface="Bahnschrift SemiCondensed" panose="020B0502040204020203" pitchFamily="34" charset="0"/>
            </a:endParaRPr>
          </a:p>
          <a:p>
            <a:pPr marL="8001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b="1" dirty="0">
                <a:latin typeface="Bahnschrift SemiCondensed" panose="020B0502040204020203" pitchFamily="34" charset="0"/>
              </a:rPr>
              <a:t>5.3  1890: “Der </a:t>
            </a:r>
            <a:r>
              <a:rPr lang="en-US" sz="2400" b="1" dirty="0" err="1">
                <a:latin typeface="Bahnschrift SemiCondensed" panose="020B0502040204020203" pitchFamily="34" charset="0"/>
              </a:rPr>
              <a:t>Lotse</a:t>
            </a:r>
            <a:r>
              <a:rPr lang="en-US" sz="2400" b="1" dirty="0">
                <a:latin typeface="Bahnschrift SemiCondensed" panose="020B0502040204020203" pitchFamily="34" charset="0"/>
              </a:rPr>
              <a:t> </a:t>
            </a:r>
            <a:r>
              <a:rPr lang="en-US" sz="2400" b="1" dirty="0" err="1">
                <a:latin typeface="Bahnschrift SemiCondensed" panose="020B0502040204020203" pitchFamily="34" charset="0"/>
              </a:rPr>
              <a:t>geht</a:t>
            </a:r>
            <a:r>
              <a:rPr lang="en-US" sz="2400" b="1" dirty="0">
                <a:latin typeface="Bahnschrift SemiCondensed" panose="020B0502040204020203" pitchFamily="34" charset="0"/>
              </a:rPr>
              <a:t> von Bord”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872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e Verfassung des Deutschen Reiches von 1871">
            <a:extLst>
              <a:ext uri="{FF2B5EF4-FFF2-40B4-BE49-F238E27FC236}">
                <a16:creationId xmlns:a16="http://schemas.microsoft.com/office/drawing/2014/main" id="{2B52978F-E13F-0647-BF9B-44DF66BD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43840"/>
            <a:ext cx="12192000" cy="63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941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698560-1E43-46B0-9431-8C7C1487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de-DE" sz="3200" dirty="0">
                <a:solidFill>
                  <a:schemeClr val="accent2"/>
                </a:solidFill>
                <a:latin typeface="Bahnschrift Condensed" panose="020B0502040204020203" pitchFamily="34" charset="0"/>
              </a:rPr>
              <a:t>-Dt. Reichskanzler Otto v. Bismarck-</a:t>
            </a:r>
            <a:br>
              <a:rPr lang="de-DE" sz="3200" dirty="0">
                <a:latin typeface="Bahnschrift Condensed" panose="020B0502040204020203" pitchFamily="34" charset="0"/>
              </a:rPr>
            </a:br>
            <a:br>
              <a:rPr lang="de-DE" dirty="0">
                <a:latin typeface="Bahnschrift Condensed" panose="020B0502040204020203" pitchFamily="34" charset="0"/>
              </a:rPr>
            </a:br>
            <a:r>
              <a:rPr lang="de-DE" dirty="0">
                <a:latin typeface="Bahnschrift Condensed" panose="020B0502040204020203" pitchFamily="34" charset="0"/>
              </a:rPr>
              <a:t>5.2.1 Beziehung zu Wilhelm I. </a:t>
            </a:r>
          </a:p>
        </p:txBody>
      </p:sp>
      <p:pic>
        <p:nvPicPr>
          <p:cNvPr id="4" name="Grafik 3" descr="Ein Bild, das Person, Boden, drinnen enthält.&#10;&#10;Automatisch generierte Beschreibung">
            <a:extLst>
              <a:ext uri="{FF2B5EF4-FFF2-40B4-BE49-F238E27FC236}">
                <a16:creationId xmlns:a16="http://schemas.microsoft.com/office/drawing/2014/main" id="{F55B6C71-8DC2-47C5-9BD1-410B8CF86F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53FCE6-F1F7-4EDC-9D0D-B5BB2B089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5381" y="2883685"/>
            <a:ext cx="6894238" cy="348386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de-DE" sz="2200" b="1" dirty="0">
                <a:latin typeface="Bahnschrift SemiBold Condensed" panose="020B0502040204020203" pitchFamily="34" charset="0"/>
              </a:rPr>
              <a:t>Ernennungsgespräch = Grundlage für außergewöhnliche Beziehung</a:t>
            </a:r>
          </a:p>
          <a:p>
            <a:pPr>
              <a:buFont typeface="Wingdings" pitchFamily="2" charset="2"/>
              <a:buChar char="§"/>
            </a:pPr>
            <a:r>
              <a:rPr lang="de-DE" sz="2200" b="1" dirty="0">
                <a:latin typeface="Bahnschrift SemiBold Condensed" panose="020B0502040204020203" pitchFamily="34" charset="0"/>
              </a:rPr>
              <a:t>Verschaffte sich Blankovollmacht</a:t>
            </a:r>
          </a:p>
          <a:p>
            <a:pPr>
              <a:buFont typeface="Wingdings" pitchFamily="2" charset="2"/>
              <a:buChar char="§"/>
            </a:pPr>
            <a:r>
              <a:rPr lang="de-DE" sz="2200" b="1" dirty="0">
                <a:latin typeface="Bahnschrift SemiBold Condensed" panose="020B0502040204020203" pitchFamily="34" charset="0"/>
              </a:rPr>
              <a:t>Erhielt im Einzelnen sehr starke Vollmachten</a:t>
            </a:r>
          </a:p>
          <a:p>
            <a:pPr>
              <a:buFont typeface="Wingdings" pitchFamily="2" charset="2"/>
              <a:buChar char="§"/>
            </a:pPr>
            <a:r>
              <a:rPr lang="de-DE" sz="2200" b="1" dirty="0">
                <a:latin typeface="Bahnschrift SemiBold Condensed" panose="020B0502040204020203" pitchFamily="34" charset="0"/>
              </a:rPr>
              <a:t>Für ihn zählten die Interessen des Staates</a:t>
            </a:r>
          </a:p>
          <a:p>
            <a:pPr>
              <a:buFont typeface="Wingdings" pitchFamily="2" charset="2"/>
              <a:buChar char="§"/>
            </a:pPr>
            <a:r>
              <a:rPr lang="de-DE" sz="2200" b="1" dirty="0">
                <a:latin typeface="Bahnschrift SemiBold Condensed" panose="020B0502040204020203" pitchFamily="34" charset="0"/>
              </a:rPr>
              <a:t>Außenpolitische Erfolge </a:t>
            </a:r>
            <a:r>
              <a:rPr lang="de-DE" sz="2200" b="1" dirty="0">
                <a:latin typeface="Bahnschrift SemiBold Condensed" panose="020B0502040204020203" pitchFamily="34" charset="0"/>
                <a:sym typeface="Wingdings" panose="05000000000000000000" pitchFamily="2" charset="2"/>
              </a:rPr>
              <a:t> sollten sich günstig auf seine I</a:t>
            </a:r>
            <a:r>
              <a:rPr lang="de-DE" sz="2200" b="1" dirty="0">
                <a:latin typeface="Bahnschrift SemiBold Condensed" panose="020B0502040204020203" pitchFamily="34" charset="0"/>
              </a:rPr>
              <a:t>nnenpolitik auswirken</a:t>
            </a:r>
          </a:p>
          <a:p>
            <a:pPr>
              <a:buFont typeface="Wingdings" pitchFamily="2" charset="2"/>
              <a:buChar char="§"/>
            </a:pPr>
            <a:r>
              <a:rPr lang="de-DE" sz="2200" b="1" dirty="0">
                <a:latin typeface="Bahnschrift SemiBold Condensed" panose="020B0502040204020203" pitchFamily="34" charset="0"/>
              </a:rPr>
              <a:t>Monarchie und Obrigkeitsstaat aber auch die Stellung des Militärs wollte er erhalten</a:t>
            </a:r>
          </a:p>
          <a:p>
            <a:pPr>
              <a:buFont typeface="Wingdings" pitchFamily="2" charset="2"/>
              <a:buChar char="§"/>
            </a:pP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07474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698560-1E43-46B0-9431-8C7C1487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kern="12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5.2.2 </a:t>
            </a:r>
            <a:r>
              <a:rPr lang="en-US" sz="3800" b="1" kern="1200" dirty="0" err="1">
                <a:solidFill>
                  <a:schemeClr val="tx1"/>
                </a:solidFill>
                <a:latin typeface="Bahnschrift SemiBold Condensed" panose="020B0502040204020203" pitchFamily="34" charset="0"/>
              </a:rPr>
              <a:t>Bismarcks</a:t>
            </a:r>
            <a:r>
              <a:rPr lang="en-US" sz="3800" b="1" kern="12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3800" b="1" kern="1200" dirty="0" err="1">
                <a:solidFill>
                  <a:schemeClr val="tx1"/>
                </a:solidFill>
                <a:latin typeface="Bahnschrift SemiBold Condensed" panose="020B0502040204020203" pitchFamily="34" charset="0"/>
              </a:rPr>
              <a:t>Außenpolitik</a:t>
            </a:r>
            <a:r>
              <a:rPr lang="en-US" sz="3800" b="1" kern="12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 (sein </a:t>
            </a:r>
            <a:r>
              <a:rPr lang="en-US" sz="3800" b="1" kern="1200" dirty="0" err="1">
                <a:solidFill>
                  <a:schemeClr val="tx1"/>
                </a:solidFill>
                <a:latin typeface="Bahnschrift SemiBold Condensed" panose="020B0502040204020203" pitchFamily="34" charset="0"/>
              </a:rPr>
              <a:t>Bündnissystem</a:t>
            </a:r>
            <a:r>
              <a:rPr lang="en-US" sz="3800" b="1" kern="1200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)</a:t>
            </a:r>
          </a:p>
        </p:txBody>
      </p:sp>
      <p:pic>
        <p:nvPicPr>
          <p:cNvPr id="10" name="Picture 2" descr="Datei:Bündnispolitik Bismarck.jpg – Wikipedia">
            <a:extLst>
              <a:ext uri="{FF2B5EF4-FFF2-40B4-BE49-F238E27FC236}">
                <a16:creationId xmlns:a16="http://schemas.microsoft.com/office/drawing/2014/main" id="{B280B717-1DEF-B541-8A57-5FE61FDD3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265594" y="1745268"/>
            <a:ext cx="8001344" cy="44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7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533" y="342106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Bahnschrift Condensed" pitchFamily="34" charset="0"/>
              </a:rPr>
              <a:t>5.2.2 Bismarcks Außenpolitik (Imperialismus)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5534" y="2006070"/>
            <a:ext cx="464820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Condensed" pitchFamily="34" charset="0"/>
              </a:rPr>
              <a:t>Bis in 1880er keine Kolonien 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Condensed" pitchFamily="34" charset="0"/>
              </a:rPr>
              <a:t>Bismarck wollte das junge Deutsche Reich nicht gefährden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Condensed" pitchFamily="34" charset="0"/>
              </a:rPr>
              <a:t>Erste deutsche Kolonie war „Südwestafrika“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Condensed" pitchFamily="34" charset="0"/>
              </a:rPr>
              <a:t>Danach Kolonien in Ostafrika, Neuguinea, Inseln im Südpazifik</a:t>
            </a:r>
          </a:p>
        </p:txBody>
      </p:sp>
      <p:pic>
        <p:nvPicPr>
          <p:cNvPr id="5" name="Grafik 4" descr="https://img.welt.de/img/kultur/history/mobile111963708/7341625357-ci23x11-w1280/Tourismus-Kolonie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2571" y="1825625"/>
            <a:ext cx="6821715" cy="3868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371093" y="900036"/>
            <a:ext cx="10021135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Aktuelle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historische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Situation um 1860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371093" y="2718053"/>
            <a:ext cx="10021135" cy="3665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6858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1.1  Was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bleibt</a:t>
            </a: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nach</a:t>
            </a: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1848? –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Paulskirche</a:t>
            </a: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Preußische</a:t>
            </a: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Reformen</a:t>
            </a:r>
            <a:endParaRPr lang="en-US" sz="2800" dirty="0">
              <a:solidFill>
                <a:prstClr val="black"/>
              </a:solidFill>
              <a:latin typeface="Bahnschrift SemiCondensed" panose="020B0502040204020203" pitchFamily="34" charset="0"/>
            </a:endParaRPr>
          </a:p>
          <a:p>
            <a:pPr marL="6858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1.2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Britisches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Empire</a:t>
            </a:r>
          </a:p>
          <a:p>
            <a:pPr marL="6858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1.3 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Französisches</a:t>
            </a:r>
            <a:r>
              <a:rPr lang="en-US" sz="280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Bahnschrift SemiCondensed" panose="020B0502040204020203" pitchFamily="34" charset="0"/>
              </a:rPr>
              <a:t>Weltreich</a:t>
            </a:r>
            <a:endParaRPr lang="en-US" sz="2800" dirty="0">
              <a:solidFill>
                <a:prstClr val="black"/>
              </a:solidFill>
              <a:latin typeface="Bahnschrift SemiCondensed" panose="020B0502040204020203" pitchFamily="34" charset="0"/>
            </a:endParaRPr>
          </a:p>
          <a:p>
            <a:pPr marL="6858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1.4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Zeitalter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der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Industrialisierung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717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231774"/>
            <a:ext cx="10515600" cy="1325563"/>
          </a:xfrm>
        </p:spPr>
        <p:txBody>
          <a:bodyPr/>
          <a:lstStyle/>
          <a:p>
            <a:r>
              <a:rPr lang="de-DE" dirty="0">
                <a:latin typeface="Bahnschrift Condensed" pitchFamily="34" charset="0"/>
              </a:rPr>
              <a:t>5.2.2 Außenpolitik Bismarcks (Fazit)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69742" y="1691481"/>
            <a:ext cx="5341258" cy="4351338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Bismarck war ein Stratege</a:t>
            </a:r>
          </a:p>
          <a:p>
            <a:pPr>
              <a:buFont typeface="Wingdings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Übte Schaukelstuhlpolitik aus</a:t>
            </a:r>
          </a:p>
          <a:p>
            <a:pPr lvl="1">
              <a:buFont typeface="Wingdings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War mal für und dann gegen den Liberalismus</a:t>
            </a:r>
          </a:p>
          <a:p>
            <a:pPr lvl="1">
              <a:buFont typeface="Wingdings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Schloss Bündnisse mit Staaten gegen einen anderen Bündnispartner aus einem anderen Bündnis ab</a:t>
            </a:r>
          </a:p>
          <a:p>
            <a:pPr>
              <a:buFont typeface="Wingdings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War ein konservativer Monarchist</a:t>
            </a:r>
          </a:p>
          <a:p>
            <a:pPr lvl="1">
              <a:buFont typeface="Wingdings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Verfolgte nur Interessen vom Adel und der konservativen Monarchie</a:t>
            </a:r>
          </a:p>
          <a:p>
            <a:pPr lvl="1">
              <a:buFont typeface="Wingdings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 War nie ein Demokrat auch wenn sein Handeln teilweise demokratisch/ moderner war</a:t>
            </a:r>
          </a:p>
        </p:txBody>
      </p:sp>
      <p:pic>
        <p:nvPicPr>
          <p:cNvPr id="33794" name="Picture 2" descr="Außenpolitik und Imperialismus | bp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57337"/>
            <a:ext cx="5905500" cy="4619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Inhaltsplatzhalter 4" descr="Ein Bild, das Text, Buch enthält.&#10;&#10;Mit sehr hoher Zuverlässigkeit generierte Beschreibung">
            <a:extLst>
              <a:ext uri="{FF2B5EF4-FFF2-40B4-BE49-F238E27FC236}">
                <a16:creationId xmlns:a16="http://schemas.microsoft.com/office/drawing/2014/main" id="{A3963DB5-0CBA-4A2D-BA59-7594B9347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3" r="11492" b="1"/>
          <a:stretch/>
        </p:blipFill>
        <p:spPr>
          <a:xfrm>
            <a:off x="7622155" y="2023824"/>
            <a:ext cx="4268895" cy="4590336"/>
          </a:xfrm>
          <a:prstGeom prst="rect">
            <a:avLst/>
          </a:prstGeom>
          <a:effectLst/>
        </p:spPr>
      </p:pic>
      <p:sp>
        <p:nvSpPr>
          <p:cNvPr id="13" name="Inhaltsplatzhalter 8">
            <a:extLst>
              <a:ext uri="{FF2B5EF4-FFF2-40B4-BE49-F238E27FC236}">
                <a16:creationId xmlns:a16="http://schemas.microsoft.com/office/drawing/2014/main" id="{EB87C402-49DC-42AD-A154-12A90DBFCD18}"/>
              </a:ext>
            </a:extLst>
          </p:cNvPr>
          <p:cNvSpPr txBox="1">
            <a:spLocks/>
          </p:cNvSpPr>
          <p:nvPr/>
        </p:nvSpPr>
        <p:spPr>
          <a:xfrm>
            <a:off x="303359" y="1473611"/>
            <a:ext cx="11587691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de-DE" sz="20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…bezeichnet die </a:t>
            </a:r>
            <a:r>
              <a:rPr lang="de-DE" sz="20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sozialen</a:t>
            </a:r>
            <a:r>
              <a:rPr lang="de-DE" sz="20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Missstände, die mit der modernen europäischen Bevölkerungsexplosion und der Industriellen Revolution einhergingen, das heißt die </a:t>
            </a:r>
            <a:r>
              <a:rPr lang="de-DE" sz="20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sozialen</a:t>
            </a:r>
            <a:r>
              <a:rPr lang="de-DE" sz="20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 Begleit- und Folgeprobleme des Übergangs von der Agrar- zur sich urbanisierenden Industriegesellschaft.</a:t>
            </a:r>
            <a:endParaRPr lang="de-DE" sz="2000" dirty="0">
              <a:latin typeface="Bahnschrift Condensed" panose="020B0502040204020203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B07BB73-7C20-475D-A624-1ED29390A736}"/>
              </a:ext>
            </a:extLst>
          </p:cNvPr>
          <p:cNvSpPr/>
          <p:nvPr/>
        </p:nvSpPr>
        <p:spPr>
          <a:xfrm>
            <a:off x="428244" y="2953865"/>
            <a:ext cx="7611237" cy="3341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 Verelendung durch Bevölkerungs- und Städtewachstum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 Angebotsüberfluss an Arbeitern auf dem Markt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 Auslösung einer Landflucht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Senkung der Arbeitslöhne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Frauen- und Kinderarbeit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b="1" dirty="0">
                <a:latin typeface="Bahnschrift Condensed" panose="020B0502040204020203" pitchFamily="34" charset="0"/>
              </a:rPr>
              <a:t>Kernproblem:</a:t>
            </a:r>
            <a:r>
              <a:rPr lang="de-DE" sz="2400" dirty="0">
                <a:latin typeface="Bahnschrift Condensed" panose="020B0502040204020203" pitchFamily="34" charset="0"/>
              </a:rPr>
              <a:t> Alle Arbeiter hatten Angst, ihren Job zu verlieren.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03359" y="928067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Bahnschrift SemiBold Condensed" panose="020B0502040204020203" pitchFamily="34" charset="0"/>
              </a:rPr>
              <a:t>Begriff „Soziale Frage“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A98744-5605-3544-A2F7-6B3EF0109B12}"/>
              </a:ext>
            </a:extLst>
          </p:cNvPr>
          <p:cNvSpPr txBox="1"/>
          <p:nvPr/>
        </p:nvSpPr>
        <p:spPr>
          <a:xfrm>
            <a:off x="303359" y="288707"/>
            <a:ext cx="3046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2"/>
                </a:solidFill>
                <a:latin typeface="Bahnschrift SemiBold Condensed" panose="020B0502040204020203" pitchFamily="34" charset="0"/>
              </a:rPr>
              <a:t>5.2.3 Bismarcks Innenpolitik</a:t>
            </a:r>
          </a:p>
        </p:txBody>
      </p:sp>
    </p:spTree>
    <p:extLst>
      <p:ext uri="{BB962C8B-B14F-4D97-AF65-F5344CB8AC3E}">
        <p14:creationId xmlns:p14="http://schemas.microsoft.com/office/powerpoint/2010/main" val="248757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83323" y="1537978"/>
            <a:ext cx="5679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>
                <a:solidFill>
                  <a:prstClr val="black"/>
                </a:solidFill>
                <a:latin typeface="Bahnschrift SemiBold Condensed" panose="020B0502040204020203" pitchFamily="34" charset="0"/>
              </a:rPr>
              <a:t>Arbeiterbewegung – Gefahr für Monarchie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 Condensed" panose="020B0502040204020203" pitchFamily="34" charset="0"/>
            </a:endParaRPr>
          </a:p>
        </p:txBody>
      </p:sp>
      <p:sp>
        <p:nvSpPr>
          <p:cNvPr id="11" name="Inhaltsplatzhalter 1"/>
          <p:cNvSpPr txBox="1">
            <a:spLocks/>
          </p:cNvSpPr>
          <p:nvPr/>
        </p:nvSpPr>
        <p:spPr>
          <a:xfrm>
            <a:off x="283323" y="2834906"/>
            <a:ext cx="8153609" cy="40507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Selbstorganisierte Arbeiterschaft spielte im 19.Jh. große Rolle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Protestierte für höhere Löhne, weniger Arbeit, keine Nacht-und Sonntagsarbeit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Streiks stärkten Zusammengehörigkeitsgefühl </a:t>
            </a:r>
            <a:r>
              <a:rPr lang="de-DE" sz="2400" dirty="0">
                <a:latin typeface="Bahnschrift Condensed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de-DE" sz="2400" dirty="0">
                <a:latin typeface="Bahnschrift Condensed" panose="020B0502040204020203" pitchFamily="34" charset="0"/>
              </a:rPr>
              <a:t>führten zu dauerhaften Zusammenschlüssen ( ab 1872 im Deutschen Reich erlaubt )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diese Zusammenschlüsse wurden Gewerkschaften ( Arbeitervereine 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de-DE" sz="2400" dirty="0">
              <a:latin typeface="Bahnschrift Condensed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de-DE" sz="2400" dirty="0">
              <a:latin typeface="Bahnschrift Condensed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de-DE" sz="2400" dirty="0">
              <a:latin typeface="Bahnschrift Condensed" panose="020B0502040204020203" pitchFamily="34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/>
          <a:srcRect t="6541" r="2" b="5559"/>
          <a:stretch/>
        </p:blipFill>
        <p:spPr>
          <a:xfrm>
            <a:off x="8703640" y="0"/>
            <a:ext cx="3505269" cy="234762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/>
          <a:srcRect l="8130" r="11074"/>
          <a:stretch/>
        </p:blipFill>
        <p:spPr>
          <a:xfrm>
            <a:off x="8703640" y="4686606"/>
            <a:ext cx="3488357" cy="2063009"/>
          </a:xfrm>
          <a:prstGeom prst="rect">
            <a:avLst/>
          </a:prstGeom>
        </p:spPr>
      </p:pic>
      <p:pic>
        <p:nvPicPr>
          <p:cNvPr id="17" name="Picture 2" descr="Bildergebnis für arbeiteraufstände industrialisieru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41" r="2" b="2859"/>
          <a:stretch/>
        </p:blipFill>
        <p:spPr bwMode="auto">
          <a:xfrm>
            <a:off x="8703640" y="2347622"/>
            <a:ext cx="3488357" cy="241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52844E6-C7E7-D540-B050-1D4A19A66C4A}"/>
              </a:ext>
            </a:extLst>
          </p:cNvPr>
          <p:cNvSpPr txBox="1"/>
          <p:nvPr/>
        </p:nvSpPr>
        <p:spPr>
          <a:xfrm>
            <a:off x="303359" y="288707"/>
            <a:ext cx="3046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2"/>
                </a:solidFill>
                <a:latin typeface="Bahnschrift SemiBold Condensed" panose="020B0502040204020203" pitchFamily="34" charset="0"/>
              </a:rPr>
              <a:t>5.2.3 Bismarcks Innenpolitik</a:t>
            </a:r>
          </a:p>
        </p:txBody>
      </p:sp>
    </p:spTree>
    <p:extLst>
      <p:ext uri="{BB962C8B-B14F-4D97-AF65-F5344CB8AC3E}">
        <p14:creationId xmlns:p14="http://schemas.microsoft.com/office/powerpoint/2010/main" val="3557647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4" name="Rectangle 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45285" y="1418473"/>
            <a:ext cx="6253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t>Lösungsansatz der „Sozialen Frage“ unter Bismarck</a:t>
            </a:r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D91338AF-A082-43DE-A1FE-8447F2F43148}"/>
              </a:ext>
            </a:extLst>
          </p:cNvPr>
          <p:cNvSpPr txBox="1">
            <a:spLocks/>
          </p:cNvSpPr>
          <p:nvPr/>
        </p:nvSpPr>
        <p:spPr>
          <a:xfrm>
            <a:off x="428244" y="2683393"/>
            <a:ext cx="8077200" cy="417460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erkannte Problem der sozialen Frage – Arbeiterbewegung Gefahr für Monarchie, Anstieg der Besitzunterschiede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regierte nach der Formel „Zuckerbrot und Peitsche“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staatliche Maßnahmen gegen das Anwachsen einer revolutionären Gesinnung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Sozialreformen </a:t>
            </a:r>
            <a:r>
              <a:rPr lang="de-DE" sz="2400" dirty="0">
                <a:latin typeface="Bahnschrift Condensed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de-DE" sz="2400" dirty="0">
                <a:latin typeface="Bahnschrift Condensed" panose="020B0502040204020203" pitchFamily="34" charset="0"/>
              </a:rPr>
              <a:t>Antwort aus liberaler Sicht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1870: Unterdrückung der Arbeiterbewegung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Otto von Bismarck initiiert Sozialgesetze </a:t>
            </a:r>
            <a:r>
              <a:rPr lang="de-DE" sz="2400" dirty="0">
                <a:latin typeface="Bahnschrift Condensed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de-DE" sz="2400" dirty="0">
                <a:latin typeface="Bahnschrift Condensed" panose="020B0502040204020203" pitchFamily="34" charset="0"/>
              </a:rPr>
              <a:t>Kranken-, Unfall- und Rentenversicherungen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Sozialgesetze </a:t>
            </a:r>
            <a:r>
              <a:rPr lang="de-DE" sz="2400" dirty="0">
                <a:latin typeface="Bahnschrift Condensed" panose="020B0502040204020203" pitchFamily="34" charset="0"/>
                <a:sym typeface="Wingdings" panose="05000000000000000000" pitchFamily="2" charset="2"/>
              </a:rPr>
              <a:t></a:t>
            </a:r>
            <a:r>
              <a:rPr lang="de-DE" sz="2400" dirty="0">
                <a:latin typeface="Bahnschrift Condensed" panose="020B0502040204020203" pitchFamily="34" charset="0"/>
              </a:rPr>
              <a:t> Grundlage des modernen Staates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Sozialgesetzgebung war als Lösung der sozialen Frage gedacht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2400" dirty="0">
                <a:latin typeface="Bahnschrift Condensed" panose="020B0502040204020203" pitchFamily="34" charset="0"/>
              </a:rPr>
              <a:t>Versicherungen waren obligatorisch und nicht freiwillig - mildern die Notlage</a:t>
            </a:r>
          </a:p>
        </p:txBody>
      </p:sp>
      <p:pic>
        <p:nvPicPr>
          <p:cNvPr id="15" name="Grafik 14" descr="Ein Bild, das Person, Gebäude, drinnen, Wand enthält.&#10;&#10;Mit hoher Zuverlässigkeit generierte Beschreibung">
            <a:extLst>
              <a:ext uri="{FF2B5EF4-FFF2-40B4-BE49-F238E27FC236}">
                <a16:creationId xmlns:a16="http://schemas.microsoft.com/office/drawing/2014/main" id="{22493353-C34A-4633-A459-DE16DEE0B4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0" r="11833"/>
          <a:stretch/>
        </p:blipFill>
        <p:spPr>
          <a:xfrm>
            <a:off x="8792088" y="1418473"/>
            <a:ext cx="3180190" cy="43586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CF485DF-DB10-9A44-AE59-A4642ADFFF7C}"/>
              </a:ext>
            </a:extLst>
          </p:cNvPr>
          <p:cNvSpPr txBox="1"/>
          <p:nvPr/>
        </p:nvSpPr>
        <p:spPr>
          <a:xfrm>
            <a:off x="303359" y="288707"/>
            <a:ext cx="3046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accent2"/>
                </a:solidFill>
                <a:latin typeface="Bahnschrift SemiBold Condensed" panose="020B0502040204020203" pitchFamily="34" charset="0"/>
              </a:rPr>
              <a:t>5.2.3 Bismarcks Innenpolitik</a:t>
            </a:r>
          </a:p>
        </p:txBody>
      </p:sp>
    </p:spTree>
    <p:extLst>
      <p:ext uri="{BB962C8B-B14F-4D97-AF65-F5344CB8AC3E}">
        <p14:creationId xmlns:p14="http://schemas.microsoft.com/office/powerpoint/2010/main" val="716242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499" y="115358"/>
            <a:ext cx="10515600" cy="1325563"/>
          </a:xfrm>
        </p:spPr>
        <p:txBody>
          <a:bodyPr>
            <a:normAutofit/>
          </a:bodyPr>
          <a:lstStyle/>
          <a:p>
            <a:r>
              <a:rPr lang="de-DE" sz="3200" dirty="0">
                <a:latin typeface="Bahnschrift Condensed" pitchFamily="34" charset="0"/>
              </a:rPr>
              <a:t>5.3  1890: „Der Lotse geht von Bord“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99" y="1768740"/>
            <a:ext cx="7226301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Condensed" pitchFamily="34" charset="0"/>
              </a:rPr>
              <a:t>nach dem Tod Wilhelm I. und seines Sohnes im Dreikaiserjahr kommt Wilhelm II. auf den Thron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Condensed" pitchFamily="34" charset="0"/>
              </a:rPr>
              <a:t>Bindung zwischen ihm und Bismarck unterlag starker Spannung</a:t>
            </a:r>
          </a:p>
          <a:p>
            <a:pPr lvl="1">
              <a:buFont typeface="Wingdings" pitchFamily="2" charset="2"/>
              <a:buChar char="§"/>
            </a:pPr>
            <a:r>
              <a:rPr lang="de-DE" sz="2000" dirty="0">
                <a:latin typeface="Bahnschrift Condensed" pitchFamily="34" charset="0"/>
              </a:rPr>
              <a:t>Wilhelm war zu aufbrausend, unreif und unerfahren Kaiser zu sein</a:t>
            </a:r>
          </a:p>
          <a:p>
            <a:pPr lvl="1">
              <a:buFont typeface="Wingdings" pitchFamily="2" charset="2"/>
              <a:buChar char="§"/>
            </a:pPr>
            <a:r>
              <a:rPr lang="de-DE" sz="2000" dirty="0">
                <a:latin typeface="Bahnschrift Condensed" pitchFamily="34" charset="0"/>
              </a:rPr>
              <a:t>Kaiser gehorchte dem Kanzler nicht bzw. nahm nur selten Ratschläge an 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Condensed" pitchFamily="34" charset="0"/>
              </a:rPr>
              <a:t>beide hatten erhebliche Differenzen was die politische Führung vom Dt. Reich betraf</a:t>
            </a:r>
          </a:p>
          <a:p>
            <a:pPr>
              <a:buFont typeface="Wingdings" pitchFamily="2" charset="2"/>
              <a:buChar char="§"/>
            </a:pPr>
            <a:r>
              <a:rPr lang="de-DE" dirty="0">
                <a:latin typeface="Bahnschrift Condensed" pitchFamily="34" charset="0"/>
              </a:rPr>
              <a:t>Bismarcks 19-jährige Amtszeit endete am 18. März 1890</a:t>
            </a:r>
          </a:p>
          <a:p>
            <a:pPr lvl="1">
              <a:buFont typeface="Wingdings" pitchFamily="2" charset="2"/>
              <a:buChar char="§"/>
            </a:pPr>
            <a:r>
              <a:rPr lang="de-DE" sz="2000" dirty="0">
                <a:latin typeface="Bahnschrift Condensed" pitchFamily="34" charset="0"/>
              </a:rPr>
              <a:t>Ende der konservativen Ära</a:t>
            </a:r>
          </a:p>
        </p:txBody>
      </p:sp>
      <p:pic>
        <p:nvPicPr>
          <p:cNvPr id="1026" name="Picture 2" descr="Der Lotse geht von Bord – Wikiped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35333" y="0"/>
            <a:ext cx="4656668" cy="67832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686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4" descr="Mitteleuropa 1815-1866">
            <a:extLst>
              <a:ext uri="{FF2B5EF4-FFF2-40B4-BE49-F238E27FC236}">
                <a16:creationId xmlns:a16="http://schemas.microsoft.com/office/drawing/2014/main" id="{F09B66BF-2AD2-604D-A527-AF02BC76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87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371093" y="1161288"/>
            <a:ext cx="9597366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Die 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Hälfte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des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langen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19.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Jahrhunderts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(1860 – 1890)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51053" y="2718054"/>
            <a:ext cx="8668512" cy="38714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1. Aktuelle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historische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Situation um 1860 (Louis)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Erster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und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Zweiter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Einigungskrieg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(Louis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Tayo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3. Biografie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Otto von Bismarck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Anfangszeit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(Nick)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4.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Dritter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Einigungskrieg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(Hugo)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5.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Deutsches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Kaiserreich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(1871-1918) (alle)</a:t>
            </a:r>
          </a:p>
          <a:p>
            <a:pPr marL="7429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>
                <a:solidFill>
                  <a:prstClr val="white">
                    <a:lumMod val="85000"/>
                  </a:prstClr>
                </a:solidFill>
                <a:latin typeface="Bahnschrift SemiCondensed" panose="020B0502040204020203" pitchFamily="34" charset="0"/>
              </a:rPr>
              <a:t>6.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Zusammenfassung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(Nick + Hugo)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1076378" y="-42164"/>
            <a:ext cx="6471667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49E39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GLIEDERUNG</a:t>
            </a:r>
          </a:p>
        </p:txBody>
      </p:sp>
    </p:spTree>
    <p:extLst>
      <p:ext uri="{BB962C8B-B14F-4D97-AF65-F5344CB8AC3E}">
        <p14:creationId xmlns:p14="http://schemas.microsoft.com/office/powerpoint/2010/main" val="22763417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1177798" y="13801"/>
            <a:ext cx="10021135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92D050"/>
                </a:solidFill>
                <a:latin typeface="Bahnschrift SemiCondensed" panose="020B0502040204020203" pitchFamily="34" charset="0"/>
              </a:rPr>
              <a:t>Einschub</a:t>
            </a:r>
            <a:r>
              <a:rPr lang="en-US" sz="3200" b="1" dirty="0">
                <a:solidFill>
                  <a:srgbClr val="92D050"/>
                </a:solidFill>
                <a:latin typeface="Bahnschrift SemiCondensed" panose="020B0502040204020203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Abituraufgabe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aus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dem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Jahr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2013 (</a:t>
            </a:r>
            <a:r>
              <a:rPr lang="en-US" sz="3200" b="1" dirty="0" err="1">
                <a:solidFill>
                  <a:srgbClr val="92D050"/>
                </a:solidFill>
                <a:latin typeface="Bahnschrift SemiCondensed" panose="020B0502040204020203" pitchFamily="34" charset="0"/>
              </a:rPr>
              <a:t>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371093" y="2718053"/>
            <a:ext cx="10021135" cy="3665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71093" y="2718053"/>
            <a:ext cx="111960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Bahnschrift Condensed" panose="020B0502040204020203" pitchFamily="34" charset="0"/>
              </a:rPr>
              <a:t>Das deutsche Kaiserreich und die europäischen Großmächte</a:t>
            </a:r>
          </a:p>
          <a:p>
            <a:pPr algn="just"/>
            <a:r>
              <a:rPr lang="de-DE" sz="2400" dirty="0">
                <a:latin typeface="Bahnschrift Condensed" panose="020B0502040204020203" pitchFamily="34" charset="0"/>
              </a:rPr>
              <a:t> „Das Weltreich, das ich mir geträumt habe, soll darin bestehen, […] </a:t>
            </a:r>
            <a:r>
              <a:rPr lang="de-DE" sz="2400" dirty="0" err="1">
                <a:latin typeface="Bahnschrift Condensed" panose="020B0502040204020203" pitchFamily="34" charset="0"/>
              </a:rPr>
              <a:t>daß</a:t>
            </a:r>
            <a:r>
              <a:rPr lang="de-DE" sz="2400" dirty="0">
                <a:latin typeface="Bahnschrift Condensed" panose="020B0502040204020203" pitchFamily="34" charset="0"/>
              </a:rPr>
              <a:t>, wenn man dereinst vielleicht von einem deutschen Weltreich oder Hohenzollern-Weltherrschaft in der Geschichte reden sollte, sie nicht auf Eroberungen durch das Schwert begründet sein wird, sondern durch gegenseitiges Vertrauen der nach gleichen Zielen strebenden Nationen.“</a:t>
            </a:r>
          </a:p>
          <a:p>
            <a:r>
              <a:rPr lang="de-DE" sz="2400" i="1" dirty="0">
                <a:latin typeface="Bahnschrift Condensed" panose="020B0502040204020203" pitchFamily="34" charset="0"/>
              </a:rPr>
              <a:t>Wilhelm II,, deutscher Kaiser, 23. März 1905</a:t>
            </a:r>
          </a:p>
          <a:p>
            <a:endParaRPr lang="de-DE" sz="2400" i="1" dirty="0">
              <a:latin typeface="Bahnschrift Condensed" panose="020B0502040204020203" pitchFamily="34" charset="0"/>
            </a:endParaRPr>
          </a:p>
          <a:p>
            <a:r>
              <a:rPr lang="de-DE" sz="2400" b="1" dirty="0">
                <a:latin typeface="Bahnschrift Condensed" panose="020B0502040204020203" pitchFamily="34" charset="0"/>
              </a:rPr>
              <a:t>Aufgabe:</a:t>
            </a:r>
            <a:r>
              <a:rPr lang="de-DE" sz="2400" dirty="0">
                <a:latin typeface="Bahnschrift Condensed" panose="020B0502040204020203" pitchFamily="34" charset="0"/>
              </a:rPr>
              <a:t> Erörtern Sie, ausgehend vom Zitat, inwieweit die Politik des deutschen Kaiserreiches zur Schaffung einer vertrauensvollen Zusammenarbeit der europäischen Großmächte beitrug. </a:t>
            </a:r>
          </a:p>
        </p:txBody>
      </p:sp>
    </p:spTree>
    <p:extLst>
      <p:ext uri="{BB962C8B-B14F-4D97-AF65-F5344CB8AC3E}">
        <p14:creationId xmlns:p14="http://schemas.microsoft.com/office/powerpoint/2010/main" val="20930439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ündnispolitik, Bismarck">
            <a:hlinkClick r:id="rId3"/>
            <a:extLst>
              <a:ext uri="{FF2B5EF4-FFF2-40B4-BE49-F238E27FC236}">
                <a16:creationId xmlns:a16="http://schemas.microsoft.com/office/drawing/2014/main" id="{E2B5C042-6D5F-AE4B-961E-A96789DB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42" y="678811"/>
            <a:ext cx="10775718" cy="528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AA8C176-55EA-A440-BAC2-81A7E4544EE5}"/>
              </a:ext>
            </a:extLst>
          </p:cNvPr>
          <p:cNvSpPr txBox="1"/>
          <p:nvPr/>
        </p:nvSpPr>
        <p:spPr>
          <a:xfrm>
            <a:off x="682796" y="309479"/>
            <a:ext cx="7305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latin typeface="Bahnschrift SemiBold Condensed" panose="020B0502040204020203" pitchFamily="34" charset="0"/>
              </a:rPr>
              <a:t>Bismarck: „Alpdruck einer Koalition“ zwischen Frankreich und Russland </a:t>
            </a:r>
            <a:r>
              <a:rPr lang="de-DE" b="1" dirty="0">
                <a:latin typeface="Bahnschrift SemiBold Condensed" panose="020B0502040204020203" pitchFamily="34" charset="0"/>
                <a:sym typeface="Wingdings" pitchFamily="2" charset="2"/>
              </a:rPr>
              <a:t> Zweifrontenkrieg</a:t>
            </a:r>
            <a:endParaRPr lang="de-DE" b="1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429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66AD7868-29A1-9A48-A4A0-80B5E94B6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9542"/>
            <a:ext cx="1219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de-DE" sz="32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Bismarcks Außenpolitik – eine erfolgreiche Friedensordnung für Europa?</a:t>
            </a:r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8F105562-4AA6-4D40-BA91-3C9600FA7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57" y="1192622"/>
            <a:ext cx="10675917" cy="213904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>
            <a:spAutoFit/>
          </a:bodyPr>
          <a:lstStyle>
            <a:lvl1pPr marL="179388" indent="-1793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Symbol" pitchFamily="2" charset="2"/>
              <a:buChar char="-"/>
            </a:pPr>
            <a:r>
              <a:rPr lang="de-DE" altLang="de-DE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Verzicht auf weitere Gebietsgewinne („Saturiertheit“)</a:t>
            </a:r>
          </a:p>
          <a:p>
            <a:pPr eaLnBrk="1" hangingPunct="1">
              <a:spcAft>
                <a:spcPts val="600"/>
              </a:spcAft>
              <a:buFont typeface="Symbol" pitchFamily="2" charset="2"/>
              <a:buChar char="-"/>
            </a:pPr>
            <a:r>
              <a:rPr lang="de-DE" altLang="de-DE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Bismarck versuchte alle Großmächte zufrieden zu stellen.</a:t>
            </a:r>
          </a:p>
          <a:p>
            <a:pPr eaLnBrk="1" hangingPunct="1">
              <a:spcAft>
                <a:spcPts val="600"/>
              </a:spcAft>
              <a:buFont typeface="Symbol" pitchFamily="2" charset="2"/>
              <a:buChar char="-"/>
            </a:pPr>
            <a:r>
              <a:rPr lang="de-DE" altLang="de-DE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Bismarck als „ehrlicher Makler“ weithin international anerkannt</a:t>
            </a:r>
          </a:p>
          <a:p>
            <a:pPr eaLnBrk="1" hangingPunct="1">
              <a:spcAft>
                <a:spcPts val="600"/>
              </a:spcAft>
              <a:buFont typeface="Symbol" pitchFamily="2" charset="2"/>
              <a:buChar char="-"/>
            </a:pPr>
            <a:r>
              <a:rPr lang="de-DE" altLang="de-DE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Bismarck vermittelte auch zwischen den Interessen anderer Staaten (vgl. z. B. England und Russland).</a:t>
            </a:r>
          </a:p>
          <a:p>
            <a:pPr eaLnBrk="1" hangingPunct="1">
              <a:spcAft>
                <a:spcPts val="600"/>
              </a:spcAft>
              <a:buFont typeface="Symbol" pitchFamily="2" charset="2"/>
              <a:buChar char="-"/>
            </a:pPr>
            <a:r>
              <a:rPr lang="de-DE" altLang="de-DE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Bismarck als sehr erfolgreicher Diplomat</a:t>
            </a:r>
          </a:p>
          <a:p>
            <a:pPr eaLnBrk="1" hangingPunct="1">
              <a:spcAft>
                <a:spcPts val="600"/>
              </a:spcAft>
              <a:buFont typeface="Symbol" pitchFamily="2" charset="2"/>
              <a:buChar char="-"/>
            </a:pPr>
            <a:r>
              <a:rPr lang="de-DE" altLang="de-DE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In Bismarcks Amtszeit kam es nicht zur militärischen Eskalation in Europa.</a:t>
            </a: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99B44A39-83FE-B746-848E-DA95C7BC5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57" y="3864933"/>
            <a:ext cx="10675917" cy="19543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marL="179388" indent="-1793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Symbol" pitchFamily="2" charset="2"/>
              <a:buChar char="-"/>
            </a:pPr>
            <a:r>
              <a:rPr lang="de-DE" altLang="de-DE" sz="1600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Friedensordnung nur im Sinne Deutschlands</a:t>
            </a:r>
          </a:p>
          <a:p>
            <a:pPr eaLnBrk="1" hangingPunct="1">
              <a:spcAft>
                <a:spcPts val="600"/>
              </a:spcAft>
              <a:buFont typeface="Symbol" pitchFamily="2" charset="2"/>
              <a:buChar char="-"/>
            </a:pPr>
            <a:r>
              <a:rPr lang="de-DE" altLang="de-DE" sz="1600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Frankreich blieb isoliert und feindlich: Keim für Revanche und Krieg im Zentrum Europas</a:t>
            </a:r>
          </a:p>
          <a:p>
            <a:pPr eaLnBrk="1" hangingPunct="1">
              <a:spcAft>
                <a:spcPts val="600"/>
              </a:spcAft>
              <a:buFont typeface="Symbol" pitchFamily="2" charset="2"/>
              <a:buChar char="-"/>
            </a:pPr>
            <a:r>
              <a:rPr lang="de-DE" altLang="de-DE" sz="1600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Annexion von Elsass-Lothringen verhinderte diplomatische Lösungen</a:t>
            </a:r>
          </a:p>
          <a:p>
            <a:pPr eaLnBrk="1" hangingPunct="1">
              <a:spcAft>
                <a:spcPts val="600"/>
              </a:spcAft>
              <a:buFont typeface="Symbol" pitchFamily="2" charset="2"/>
              <a:buChar char="-"/>
            </a:pPr>
            <a:r>
              <a:rPr lang="de-DE" altLang="de-DE" sz="1600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Bismarck verlor vor allem gegen Ende seiner Amtszeit die Eliten des eigenen Landes und deren Interessen aus dem Blick.</a:t>
            </a:r>
          </a:p>
          <a:p>
            <a:pPr eaLnBrk="1" hangingPunct="1">
              <a:spcAft>
                <a:spcPts val="600"/>
              </a:spcAft>
              <a:buFont typeface="Symbol" pitchFamily="2" charset="2"/>
              <a:buChar char="-"/>
            </a:pPr>
            <a:r>
              <a:rPr lang="de-DE" altLang="de-DE" sz="1600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„Saturiertheit“ Deutschlands als Stillstand</a:t>
            </a:r>
          </a:p>
          <a:p>
            <a:pPr eaLnBrk="1" hangingPunct="1">
              <a:spcAft>
                <a:spcPts val="600"/>
              </a:spcAft>
              <a:buFont typeface="Symbol" pitchFamily="2" charset="2"/>
              <a:buChar char="-"/>
            </a:pPr>
            <a:r>
              <a:rPr lang="de-DE" altLang="de-DE" sz="1600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Bismarck konnte weitere Entwicklung in Europa nicht verhindern (Imperialismus).</a:t>
            </a:r>
          </a:p>
        </p:txBody>
      </p:sp>
      <p:sp>
        <p:nvSpPr>
          <p:cNvPr id="12" name="Textfeld 4">
            <a:extLst>
              <a:ext uri="{FF2B5EF4-FFF2-40B4-BE49-F238E27FC236}">
                <a16:creationId xmlns:a16="http://schemas.microsoft.com/office/drawing/2014/main" id="{6D4325A4-2679-0B40-9F32-112B30546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57" y="6030034"/>
            <a:ext cx="10675916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eaLnBrk="1" hangingPunct="1">
              <a:spcAft>
                <a:spcPts val="200"/>
              </a:spcAft>
              <a:buFont typeface="Wingdings" pitchFamily="2" charset="2"/>
              <a:buChar char="à"/>
            </a:pPr>
            <a:r>
              <a:rPr lang="de-DE" altLang="de-DE" sz="1600" b="1" dirty="0">
                <a:solidFill>
                  <a:srgbClr val="000000"/>
                </a:solidFill>
                <a:latin typeface="Bahnschrift Light SemiCondensed" panose="020B0502040204020203" pitchFamily="34" charset="0"/>
                <a:sym typeface="Wingdings" pitchFamily="2" charset="2"/>
              </a:rPr>
              <a:t>FAZIT: </a:t>
            </a:r>
            <a:r>
              <a:rPr lang="de-DE" altLang="de-DE" sz="1600" b="1" dirty="0">
                <a:solidFill>
                  <a:srgbClr val="000000"/>
                </a:solidFill>
                <a:latin typeface="Bahnschrift Light SemiCondensed" panose="020B0502040204020203" pitchFamily="34" charset="0"/>
              </a:rPr>
              <a:t>Bismarcks Außenpolitik war erfolgreich. Sie trug für einige Jahre zur Friedenswahrung bei. Jedoch verpasste er die Chance einer Einigung mit Frankreich.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2A06FCD-0A47-2D4B-8B9E-4BA7EB250AD7}"/>
              </a:ext>
            </a:extLst>
          </p:cNvPr>
          <p:cNvSpPr txBox="1"/>
          <p:nvPr/>
        </p:nvSpPr>
        <p:spPr>
          <a:xfrm>
            <a:off x="843148" y="827966"/>
            <a:ext cx="57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PRO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9FF1A3B-F5EC-404F-B834-1B4F8181C695}"/>
              </a:ext>
            </a:extLst>
          </p:cNvPr>
          <p:cNvSpPr txBox="1"/>
          <p:nvPr/>
        </p:nvSpPr>
        <p:spPr>
          <a:xfrm>
            <a:off x="823357" y="3440354"/>
            <a:ext cx="965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KONTRA</a:t>
            </a:r>
          </a:p>
        </p:txBody>
      </p:sp>
    </p:spTree>
    <p:extLst>
      <p:ext uri="{BB962C8B-B14F-4D97-AF65-F5344CB8AC3E}">
        <p14:creationId xmlns:p14="http://schemas.microsoft.com/office/powerpoint/2010/main" val="29951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9FA26F8-85A9-3A4E-B932-1C89E88345D3}"/>
              </a:ext>
            </a:extLst>
          </p:cNvPr>
          <p:cNvSpPr txBox="1"/>
          <p:nvPr/>
        </p:nvSpPr>
        <p:spPr>
          <a:xfrm>
            <a:off x="371093" y="900036"/>
            <a:ext cx="10021135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7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Zusammenfassung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EB0DFD4-501E-2140-9093-B9F0B726D165}"/>
              </a:ext>
            </a:extLst>
          </p:cNvPr>
          <p:cNvSpPr txBox="1"/>
          <p:nvPr/>
        </p:nvSpPr>
        <p:spPr>
          <a:xfrm>
            <a:off x="371093" y="2718053"/>
            <a:ext cx="10021135" cy="3665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539ED775-6DD7-2F4B-8E50-8466EBA9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BD162837-AF47-2347-9BB9-D7CBCECD3565}"/>
              </a:ext>
            </a:extLst>
          </p:cNvPr>
          <p:cNvCxnSpPr>
            <a:cxnSpLocks/>
          </p:cNvCxnSpPr>
          <p:nvPr/>
        </p:nvCxnSpPr>
        <p:spPr>
          <a:xfrm>
            <a:off x="5132454" y="526307"/>
            <a:ext cx="0" cy="5965537"/>
          </a:xfrm>
          <a:prstGeom prst="line">
            <a:avLst/>
          </a:prstGeom>
          <a:ln w="1841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E3600E30-4AC4-7846-8B63-E532ECEB05ED}"/>
              </a:ext>
            </a:extLst>
          </p:cNvPr>
          <p:cNvSpPr/>
          <p:nvPr/>
        </p:nvSpPr>
        <p:spPr>
          <a:xfrm>
            <a:off x="4990943" y="1270496"/>
            <a:ext cx="283022" cy="29028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09B5FC1-83D9-EF4E-B58B-35261E7AE2BA}"/>
              </a:ext>
            </a:extLst>
          </p:cNvPr>
          <p:cNvSpPr/>
          <p:nvPr/>
        </p:nvSpPr>
        <p:spPr>
          <a:xfrm>
            <a:off x="4990943" y="2313796"/>
            <a:ext cx="283022" cy="29028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8645EE7-313A-E448-ABC5-0805DB3F9915}"/>
              </a:ext>
            </a:extLst>
          </p:cNvPr>
          <p:cNvSpPr/>
          <p:nvPr/>
        </p:nvSpPr>
        <p:spPr>
          <a:xfrm>
            <a:off x="4990943" y="2948875"/>
            <a:ext cx="283022" cy="29028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16F0DD-4C5F-8F44-9E9E-F832C79D5D9C}"/>
              </a:ext>
            </a:extLst>
          </p:cNvPr>
          <p:cNvSpPr/>
          <p:nvPr/>
        </p:nvSpPr>
        <p:spPr>
          <a:xfrm>
            <a:off x="4990943" y="1642291"/>
            <a:ext cx="283022" cy="29028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1A7A576-D792-B145-A2E7-8212DD1636A7}"/>
              </a:ext>
            </a:extLst>
          </p:cNvPr>
          <p:cNvSpPr txBox="1"/>
          <p:nvPr/>
        </p:nvSpPr>
        <p:spPr>
          <a:xfrm>
            <a:off x="5382040" y="2920977"/>
            <a:ext cx="5577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 SemiCondensed" panose="020B0502040204020203" pitchFamily="34" charset="0"/>
              </a:rPr>
              <a:t>1870/71 - Deutsch-Französischer Krieg</a:t>
            </a:r>
          </a:p>
          <a:p>
            <a:r>
              <a:rPr lang="de-DE" dirty="0">
                <a:latin typeface="Bahnschrift SemiCondensed" panose="020B0502040204020203" pitchFamily="34" charset="0"/>
              </a:rPr>
              <a:t>                </a:t>
            </a:r>
            <a:r>
              <a:rPr lang="de-DE" dirty="0">
                <a:latin typeface="Bahnschrift Light Condensed" panose="020B0502040204020203" pitchFamily="34" charset="0"/>
              </a:rPr>
              <a:t>Norddt. Bund </a:t>
            </a:r>
            <a:r>
              <a:rPr lang="de-DE" dirty="0">
                <a:latin typeface="Bahnschrift Light Condensed" panose="020B0502040204020203" pitchFamily="34" charset="0"/>
                <a:sym typeface="Wingdings" pitchFamily="2" charset="2"/>
              </a:rPr>
              <a:t> Deutsches Reich</a:t>
            </a:r>
          </a:p>
          <a:p>
            <a:r>
              <a:rPr lang="de-DE" dirty="0">
                <a:latin typeface="Bahnschrift Light Condensed" panose="020B0502040204020203" pitchFamily="34" charset="0"/>
                <a:sym typeface="Wingdings" pitchFamily="2" charset="2"/>
              </a:rPr>
              <a:t>                   Frankfurter Frieden: Elsass-Lothringen geht ans Dt. Reich</a:t>
            </a:r>
            <a:endParaRPr lang="de-DE" dirty="0">
              <a:latin typeface="Bahnschrift Light Condensed" panose="020B0502040204020203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3BEFD0F-B629-5447-9730-8202D6099649}"/>
              </a:ext>
            </a:extLst>
          </p:cNvPr>
          <p:cNvSpPr/>
          <p:nvPr/>
        </p:nvSpPr>
        <p:spPr>
          <a:xfrm>
            <a:off x="4990942" y="3957030"/>
            <a:ext cx="283022" cy="29028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EC43C23-8763-7344-A90A-8C83F837E282}"/>
              </a:ext>
            </a:extLst>
          </p:cNvPr>
          <p:cNvSpPr txBox="1"/>
          <p:nvPr/>
        </p:nvSpPr>
        <p:spPr>
          <a:xfrm>
            <a:off x="5382040" y="1317575"/>
            <a:ext cx="382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 SemiCondensed" panose="020B0502040204020203" pitchFamily="34" charset="0"/>
              </a:rPr>
              <a:t>1861 - Wilhelm I. wird König von Preußen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3F54006-C111-F944-8F9F-56B480C57B64}"/>
              </a:ext>
            </a:extLst>
          </p:cNvPr>
          <p:cNvSpPr txBox="1"/>
          <p:nvPr/>
        </p:nvSpPr>
        <p:spPr>
          <a:xfrm>
            <a:off x="5382040" y="1653391"/>
            <a:ext cx="503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 SemiCondensed" panose="020B0502040204020203" pitchFamily="34" charset="0"/>
              </a:rPr>
              <a:t>1862 - Ernennung Bismarcks zum Ministerpräsidenten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B535D16-24B4-374F-B20C-2A702D2FB412}"/>
              </a:ext>
            </a:extLst>
          </p:cNvPr>
          <p:cNvSpPr txBox="1"/>
          <p:nvPr/>
        </p:nvSpPr>
        <p:spPr>
          <a:xfrm>
            <a:off x="5382040" y="3921932"/>
            <a:ext cx="3490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 SemiCondensed" panose="020B0502040204020203" pitchFamily="34" charset="0"/>
              </a:rPr>
              <a:t>1878 - Bismarcks „Sozialistengesetz“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EDE0D3A-6007-5544-9B66-03AC783D54FC}"/>
              </a:ext>
            </a:extLst>
          </p:cNvPr>
          <p:cNvSpPr txBox="1"/>
          <p:nvPr/>
        </p:nvSpPr>
        <p:spPr>
          <a:xfrm>
            <a:off x="5384181" y="506187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 SemiCondensed" panose="020B0502040204020203" pitchFamily="34" charset="0"/>
              </a:rPr>
              <a:t>1888 - Dreikaiserjahr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4EF2798-ACB8-9448-8D49-CC544B7C9D57}"/>
              </a:ext>
            </a:extLst>
          </p:cNvPr>
          <p:cNvSpPr txBox="1"/>
          <p:nvPr/>
        </p:nvSpPr>
        <p:spPr>
          <a:xfrm>
            <a:off x="5384181" y="5458425"/>
            <a:ext cx="505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 SemiCondensed" panose="020B0502040204020203" pitchFamily="34" charset="0"/>
              </a:rPr>
              <a:t>1890 – Wilhelm II entlässt Bismarck (</a:t>
            </a:r>
            <a:r>
              <a:rPr lang="de-DE" dirty="0">
                <a:latin typeface="Bahnschrift SemiCondensed" panose="020B0502040204020203" pitchFamily="34" charset="0"/>
                <a:sym typeface="Wingdings" pitchFamily="2" charset="2"/>
              </a:rPr>
              <a:t> </a:t>
            </a:r>
            <a:r>
              <a:rPr lang="de-DE" dirty="0" err="1">
                <a:latin typeface="Bahnschrift SemiCondensed" panose="020B0502040204020203" pitchFamily="34" charset="0"/>
                <a:sym typeface="Wingdings" pitchFamily="2" charset="2"/>
              </a:rPr>
              <a:t>Imperalismus</a:t>
            </a:r>
            <a:r>
              <a:rPr lang="de-DE" dirty="0">
                <a:latin typeface="Bahnschrift SemiCondensed" panose="020B0502040204020203" pitchFamily="34" charset="0"/>
                <a:sym typeface="Wingdings" pitchFamily="2" charset="2"/>
              </a:rPr>
              <a:t>)</a:t>
            </a:r>
            <a:endParaRPr lang="de-DE" dirty="0">
              <a:latin typeface="Bahnschrift SemiCondensed" panose="020B0502040204020203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8C9B9E8-DB73-C440-9148-40A047BDFAF0}"/>
              </a:ext>
            </a:extLst>
          </p:cNvPr>
          <p:cNvSpPr txBox="1"/>
          <p:nvPr/>
        </p:nvSpPr>
        <p:spPr>
          <a:xfrm>
            <a:off x="5382040" y="2270761"/>
            <a:ext cx="520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 SemiCondensed" panose="020B0502040204020203" pitchFamily="34" charset="0"/>
              </a:rPr>
              <a:t>1866 – Bismarck erklärt Deutschen Bund für erloschen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265583-D709-164F-831E-6AD8E14E3D4D}"/>
              </a:ext>
            </a:extLst>
          </p:cNvPr>
          <p:cNvSpPr/>
          <p:nvPr/>
        </p:nvSpPr>
        <p:spPr>
          <a:xfrm>
            <a:off x="4997818" y="5515820"/>
            <a:ext cx="283022" cy="29028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D180AD-34AE-A64F-9510-F8D08A74DA77}"/>
              </a:ext>
            </a:extLst>
          </p:cNvPr>
          <p:cNvSpPr/>
          <p:nvPr/>
        </p:nvSpPr>
        <p:spPr>
          <a:xfrm>
            <a:off x="4990942" y="5103910"/>
            <a:ext cx="283022" cy="29028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6E1F2C8-A02D-2B47-BA9D-B102224ED5BD}"/>
              </a:ext>
            </a:extLst>
          </p:cNvPr>
          <p:cNvSpPr txBox="1"/>
          <p:nvPr/>
        </p:nvSpPr>
        <p:spPr>
          <a:xfrm>
            <a:off x="5391057" y="4432405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Bahnschrift SemiCondensed" panose="020B0502040204020203" pitchFamily="34" charset="0"/>
              </a:rPr>
              <a:t>1883/89 – Begründung der Sozialversicherung 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5AEAF95-FE69-8241-A7BC-5F0F92B36BB2}"/>
              </a:ext>
            </a:extLst>
          </p:cNvPr>
          <p:cNvSpPr/>
          <p:nvPr/>
        </p:nvSpPr>
        <p:spPr>
          <a:xfrm>
            <a:off x="4997818" y="4474445"/>
            <a:ext cx="283022" cy="29028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808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0BCD9C-85C7-4DF7-9060-0CA0066D7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7" r="8994" b="790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3D66C2-D451-4A72-80DD-3795D1375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810506" cy="1124712"/>
          </a:xfrm>
        </p:spPr>
        <p:txBody>
          <a:bodyPr anchor="b">
            <a:normAutofit/>
          </a:bodyPr>
          <a:lstStyle/>
          <a:p>
            <a:r>
              <a:rPr lang="de-DE" sz="3600" b="1" dirty="0">
                <a:latin typeface="Bahnschrift SemiBold Condensed" panose="020B0502040204020203" pitchFamily="34" charset="0"/>
              </a:rPr>
              <a:t>1.1 Was bleibt nach 1848?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1C8E02-1ABC-4127-98CD-6731A0AC9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6199039" cy="3207258"/>
          </a:xfrm>
        </p:spPr>
        <p:txBody>
          <a:bodyPr anchor="t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Setzte wichtige Impulse:</a:t>
            </a:r>
          </a:p>
          <a:p>
            <a:pPr marL="0" indent="0">
              <a:buNone/>
            </a:pPr>
            <a:r>
              <a:rPr lang="de-DE" b="1" dirty="0">
                <a:latin typeface="Bahnschrift SemiBold Condensed" panose="020B0502040204020203" pitchFamily="34" charset="0"/>
              </a:rPr>
              <a:t>           </a:t>
            </a:r>
            <a:r>
              <a:rPr lang="de-DE" b="1" dirty="0">
                <a:latin typeface="Bahnschrift SemiBold Condensed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de-DE" b="1" dirty="0">
                <a:latin typeface="Bahnschrift SemiBold Condensed" panose="020B0502040204020203" pitchFamily="34" charset="0"/>
              </a:rPr>
              <a:t>Freiheits- und Grundrechten</a:t>
            </a:r>
          </a:p>
          <a:p>
            <a:pPr marL="0" indent="0">
              <a:buNone/>
            </a:pPr>
            <a:r>
              <a:rPr lang="de-DE" b="1" dirty="0">
                <a:latin typeface="Bahnschrift SemiBold Condensed" panose="020B0502040204020203" pitchFamily="34" charset="0"/>
              </a:rPr>
              <a:t>           </a:t>
            </a:r>
            <a:r>
              <a:rPr lang="de-DE" b="1" dirty="0">
                <a:latin typeface="Bahnschrift SemiBold Condensed" panose="020B0502040204020203" pitchFamily="34" charset="0"/>
                <a:sym typeface="Wingdings" panose="05000000000000000000" pitchFamily="2" charset="2"/>
              </a:rPr>
              <a:t> Wahlrecht</a:t>
            </a:r>
          </a:p>
          <a:p>
            <a:pPr marL="0" indent="0">
              <a:buNone/>
            </a:pPr>
            <a:r>
              <a:rPr lang="de-DE" b="1" dirty="0">
                <a:latin typeface="Bahnschrift SemiBold Condensed" panose="020B0502040204020203" pitchFamily="34" charset="0"/>
                <a:sym typeface="Wingdings" panose="05000000000000000000" pitchFamily="2" charset="2"/>
              </a:rPr>
              <a:t>            Demokratie und Parlament</a:t>
            </a:r>
          </a:p>
          <a:p>
            <a:pPr marL="0" indent="0">
              <a:buNone/>
            </a:pPr>
            <a:r>
              <a:rPr lang="de-DE" b="1" dirty="0">
                <a:latin typeface="Bahnschrift SemiBold Condensed" panose="020B0502040204020203" pitchFamily="34" charset="0"/>
                <a:sym typeface="Wingdings" panose="05000000000000000000" pitchFamily="2" charset="2"/>
              </a:rPr>
              <a:t>            Gewaltenteilung und Volkssouveränität</a:t>
            </a:r>
          </a:p>
          <a:p>
            <a:pPr marL="0" indent="0">
              <a:buNone/>
            </a:pPr>
            <a:r>
              <a:rPr lang="de-DE" b="1" dirty="0">
                <a:latin typeface="Bahnschrift SemiBold Condensed" panose="020B0502040204020203" pitchFamily="34" charset="0"/>
                <a:sym typeface="Wingdings" panose="05000000000000000000" pitchFamily="2" charset="2"/>
              </a:rPr>
              <a:t>            Nationalismus</a:t>
            </a:r>
          </a:p>
          <a:p>
            <a:pPr marL="0" indent="0">
              <a:buNone/>
            </a:pPr>
            <a:r>
              <a:rPr lang="de-DE" b="1" dirty="0">
                <a:latin typeface="Bahnschrift SemiBold Condensed" panose="020B0502040204020203" pitchFamily="34" charset="0"/>
                <a:sym typeface="Wingdings" panose="05000000000000000000" pitchFamily="2" charset="2"/>
              </a:rPr>
              <a:t>            Wirtschaft und Gesellschaft</a:t>
            </a:r>
          </a:p>
          <a:p>
            <a:endParaRPr lang="de-DE" b="1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212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A99A05C-CC9E-7C44-99EB-88A6330A8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160" b="87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36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eißes Puzzle mit einem roten Stück">
            <a:extLst>
              <a:ext uri="{FF2B5EF4-FFF2-40B4-BE49-F238E27FC236}">
                <a16:creationId xmlns:a16="http://schemas.microsoft.com/office/drawing/2014/main" id="{EE6927E2-DD44-4885-A273-6AF0A9B57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3" r="24685" b="164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1A5A1D-BEF1-4441-9A80-F89FE6664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 err="1">
                <a:latin typeface="Bahnschrift SemiBold Condensed" panose="020B0502040204020203" pitchFamily="34" charset="0"/>
              </a:rPr>
              <a:t>Danke</a:t>
            </a:r>
            <a:r>
              <a:rPr lang="en-US" b="1" dirty="0">
                <a:latin typeface="Bahnschrift SemiBold Condensed" panose="020B0502040204020203" pitchFamily="34" charset="0"/>
              </a:rPr>
              <a:t> </a:t>
            </a:r>
            <a:r>
              <a:rPr lang="en-US" b="1" dirty="0" err="1">
                <a:latin typeface="Bahnschrift SemiBold Condensed" panose="020B0502040204020203" pitchFamily="34" charset="0"/>
              </a:rPr>
              <a:t>für</a:t>
            </a:r>
            <a:r>
              <a:rPr lang="en-US" b="1" dirty="0">
                <a:latin typeface="Bahnschrift SemiBold Condensed" panose="020B0502040204020203" pitchFamily="34" charset="0"/>
              </a:rPr>
              <a:t> </a:t>
            </a:r>
            <a:r>
              <a:rPr lang="en-US" b="1" dirty="0" err="1">
                <a:latin typeface="Bahnschrift SemiBold Condensed" panose="020B0502040204020203" pitchFamily="34" charset="0"/>
              </a:rPr>
              <a:t>Eure</a:t>
            </a:r>
            <a:r>
              <a:rPr lang="en-US" b="1" dirty="0">
                <a:latin typeface="Bahnschrift SemiBold Condensed" panose="020B0502040204020203" pitchFamily="34" charset="0"/>
              </a:rPr>
              <a:t> </a:t>
            </a:r>
            <a:r>
              <a:rPr lang="en-US" b="1" dirty="0" err="1">
                <a:latin typeface="Bahnschrift SemiBold Condensed" panose="020B0502040204020203" pitchFamily="34" charset="0"/>
              </a:rPr>
              <a:t>Aufmerksamtkeit</a:t>
            </a:r>
            <a:r>
              <a:rPr lang="en-US" b="1" dirty="0">
                <a:latin typeface="Bahnschrift SemiBold Condensed" panose="020B0502040204020203" pitchFamily="34" charset="0"/>
              </a:rPr>
              <a:t>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12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D2FC92C-A612-9B4D-B00B-171F683EFC66}"/>
              </a:ext>
            </a:extLst>
          </p:cNvPr>
          <p:cNvSpPr txBox="1"/>
          <p:nvPr/>
        </p:nvSpPr>
        <p:spPr>
          <a:xfrm>
            <a:off x="558800" y="855132"/>
            <a:ext cx="107865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Bahnschrift Light Condensed" panose="020B0502040204020203" pitchFamily="34" charset="0"/>
              </a:rPr>
              <a:t>Quellenverzeichnis</a:t>
            </a:r>
          </a:p>
          <a:p>
            <a:endParaRPr lang="de-DE" dirty="0">
              <a:latin typeface="Bahnschrift Light Condensed" panose="020B0502040204020203" pitchFamily="34" charset="0"/>
            </a:endParaRPr>
          </a:p>
          <a:p>
            <a:r>
              <a:rPr lang="de-DE" u="sng" dirty="0">
                <a:latin typeface="Bahnschrift Light Condense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https://www.geschichte-abitur.de/lexikon/uebersicht-revolution-1848-49/folgen-und-bedeutung-der-revolution-1848-49</a:t>
            </a:r>
            <a:r>
              <a:rPr lang="de-DE" dirty="0">
                <a:latin typeface="Bahnschrift Light Condensed" panose="020B0502040204020203" pitchFamily="34" charset="0"/>
              </a:rPr>
              <a:t>     </a:t>
            </a:r>
          </a:p>
          <a:p>
            <a:r>
              <a:rPr lang="de-DE" u="sng" dirty="0">
                <a:latin typeface="Bahnschrift Light Condensed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https://www.dhm.de/lemo/kapitel/reaktionszeit/deutscher-bund-und-nationale-frage/deutsch-daenischer-krieg-1864.html</a:t>
            </a:r>
            <a:r>
              <a:rPr lang="de-DE" dirty="0">
                <a:latin typeface="Bahnschrift Light Condensed" panose="020B0502040204020203" pitchFamily="34" charset="0"/>
              </a:rPr>
              <a:t>  </a:t>
            </a:r>
          </a:p>
          <a:p>
            <a:r>
              <a:rPr lang="de-DE" u="sng" dirty="0">
                <a:latin typeface="Bahnschrift Light Condensed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https://de.wikipedia.org/wiki/Britisches_Weltreich</a:t>
            </a:r>
            <a:r>
              <a:rPr lang="de-DE" dirty="0">
                <a:latin typeface="Bahnschrift Light Condensed" panose="020B0502040204020203" pitchFamily="34" charset="0"/>
              </a:rPr>
              <a:t> </a:t>
            </a:r>
          </a:p>
          <a:p>
            <a:r>
              <a:rPr lang="de-DE" u="sng" dirty="0">
                <a:latin typeface="Bahnschrift Light Condensed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https://geschichte-wissen.de/blog/der-deutsche-dualismus/</a:t>
            </a:r>
            <a:r>
              <a:rPr lang="de-DE" dirty="0">
                <a:latin typeface="Bahnschrift Light Condensed" panose="020B0502040204020203" pitchFamily="34" charset="0"/>
              </a:rPr>
              <a:t> </a:t>
            </a:r>
          </a:p>
          <a:p>
            <a:r>
              <a:rPr lang="de-DE" u="sng" dirty="0">
                <a:latin typeface="Bahnschrift Light Condensed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https://www.frankreich-info.de/themen/geschichte/zweites-kaiserreich</a:t>
            </a:r>
            <a:r>
              <a:rPr lang="de-DE" dirty="0">
                <a:latin typeface="Bahnschrift Light Condensed" panose="020B0502040204020203" pitchFamily="34" charset="0"/>
              </a:rPr>
              <a:t> </a:t>
            </a:r>
          </a:p>
          <a:p>
            <a:r>
              <a:rPr lang="de-DE" u="sng" dirty="0">
                <a:latin typeface="Bahnschrift Light Condensed" panose="020B050204020402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https://www.xn--prfung-ratgeber-0vb.de/2012/07/industrialisierung-in-deutschland-zusammenfassung/#:~:text=Die%20Industrialisierung%20begann%20Anfang%20des%2019.%20Jahrhunderts%20in,auf%20Feldern.Die%20wenigen%20Handwerksbetriebe%20waren%20zu%20Z%C3%BCnften%20</a:t>
            </a:r>
            <a:r>
              <a:rPr lang="de-DE" dirty="0">
                <a:latin typeface="Bahnschrift Light Condensed" panose="020B0502040204020203" pitchFamily="34" charset="0"/>
              </a:rPr>
              <a:t> </a:t>
            </a:r>
          </a:p>
          <a:p>
            <a:r>
              <a:rPr lang="de-DE" dirty="0">
                <a:latin typeface="Bahnschrift Light Condensed" panose="020B05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https://de-academic.com/pictures/dewiki/78/Norddeutscher_Bund.png</a:t>
            </a:r>
            <a:endParaRPr lang="de-DE" dirty="0">
              <a:latin typeface="Bahnschrift Light Condensed" panose="020B0502040204020203" pitchFamily="34" charset="0"/>
            </a:endParaRPr>
          </a:p>
          <a:p>
            <a:endParaRPr lang="de-DE" dirty="0">
              <a:latin typeface="Bahnschrift Condensed" pitchFamily="34" charset="0"/>
            </a:endParaRPr>
          </a:p>
          <a:p>
            <a:endParaRPr lang="de-DE" dirty="0">
              <a:latin typeface="Bahnschrift Light Condensed" panose="020B0502040204020203" pitchFamily="34" charset="0"/>
            </a:endParaRPr>
          </a:p>
          <a:p>
            <a:endParaRPr lang="de-DE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51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AD5082F6-1B5F-4A2B-82FC-CAC005671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4" r="31593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E52250-8B67-4D65-9B55-383D640D1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de-DE" sz="3200" b="1" dirty="0">
                <a:latin typeface="Bahnschrift SemiBold Condensed" panose="020B0502040204020203" pitchFamily="34" charset="0"/>
              </a:rPr>
              <a:t>1.2 British Empire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05DDB6-E157-4C93-AAFD-24005316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15" y="2858347"/>
            <a:ext cx="8448252" cy="3650488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1815: Eintritt ins imperialistische Zeitalter</a:t>
            </a:r>
          </a:p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Nach Sieg über Frankreich keine ernstzunehmenden Gegner mehr (außer Russland)</a:t>
            </a:r>
          </a:p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Außenpolitik von </a:t>
            </a:r>
            <a:r>
              <a:rPr lang="de-DE" sz="2400" b="1" dirty="0" err="1">
                <a:latin typeface="Bahnschrift SemiBold Condensed" panose="020B0502040204020203" pitchFamily="34" charset="0"/>
              </a:rPr>
              <a:t>splendid</a:t>
            </a:r>
            <a:r>
              <a:rPr lang="de-DE" sz="2400" b="1" dirty="0">
                <a:latin typeface="Bahnschrift SemiBold Condensed" panose="020B0502040204020203" pitchFamily="34" charset="0"/>
              </a:rPr>
              <a:t> </a:t>
            </a:r>
            <a:r>
              <a:rPr lang="de-DE" sz="2400" b="1" dirty="0" err="1">
                <a:latin typeface="Bahnschrift SemiBold Condensed" panose="020B0502040204020203" pitchFamily="34" charset="0"/>
              </a:rPr>
              <a:t>isolation</a:t>
            </a:r>
            <a:r>
              <a:rPr lang="de-DE" sz="2400" b="1" dirty="0">
                <a:latin typeface="Bahnschrift SemiBold Condensed" panose="020B0502040204020203" pitchFamily="34" charset="0"/>
              </a:rPr>
              <a:t> geprägt</a:t>
            </a:r>
          </a:p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Neue Technologien stützten imperiale</a:t>
            </a:r>
          </a:p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Macht </a:t>
            </a:r>
            <a:r>
              <a:rPr lang="de-DE" sz="2400" b="1" dirty="0" err="1">
                <a:latin typeface="Bahnschrift SemiBold Condensed" panose="020B0502040204020203" pitchFamily="34" charset="0"/>
              </a:rPr>
              <a:t>Großbritaniens</a:t>
            </a:r>
            <a:endParaRPr lang="de-DE" sz="2400" b="1" dirty="0">
              <a:latin typeface="Bahnschrift SemiBold Condensed" panose="020B0502040204020203" pitchFamily="34" charset="0"/>
            </a:endParaRPr>
          </a:p>
          <a:p>
            <a:pPr>
              <a:lnSpc>
                <a:spcPct val="160000"/>
              </a:lnSpc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All </a:t>
            </a:r>
            <a:r>
              <a:rPr lang="de-DE" sz="2400" b="1" dirty="0" err="1">
                <a:latin typeface="Bahnschrift SemiBold Condensed" panose="020B0502040204020203" pitchFamily="34" charset="0"/>
              </a:rPr>
              <a:t>Red</a:t>
            </a:r>
            <a:r>
              <a:rPr lang="de-DE" sz="2400" b="1" dirty="0">
                <a:latin typeface="Bahnschrift SemiBold Condensed" panose="020B0502040204020203" pitchFamily="34" charset="0"/>
              </a:rPr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1731660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CB09D-0541-4B19-A725-479ED0F5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de-DE" b="1" dirty="0">
                <a:latin typeface="Bahnschrift SemiBold Condensed" panose="020B0502040204020203" pitchFamily="34" charset="0"/>
              </a:rPr>
              <a:t>1.3 Französisches Weltreich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F5A623-277C-4F2E-AD42-3A94670BB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7226549" cy="378541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Frankreich kam bei Wiener Kongress glimpflich davon</a:t>
            </a:r>
          </a:p>
          <a:p>
            <a:pPr>
              <a:buFont typeface="Wingdings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Restauration der Bourbonen</a:t>
            </a:r>
          </a:p>
          <a:p>
            <a:pPr>
              <a:buFont typeface="Wingdings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Industrialisierung und Kapitalismus machten neues </a:t>
            </a:r>
          </a:p>
          <a:p>
            <a:pPr>
              <a:buFont typeface="Wingdings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Arbeiterproletariat zunehmend zu Gegnern der Monarchie</a:t>
            </a:r>
          </a:p>
          <a:p>
            <a:pPr>
              <a:buFont typeface="Wingdings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Präsident der zweiten Republik wurde Louis Napoleon</a:t>
            </a:r>
          </a:p>
          <a:p>
            <a:pPr>
              <a:buFont typeface="Wingdings" pitchFamily="2" charset="2"/>
              <a:buChar char="§"/>
            </a:pPr>
            <a:r>
              <a:rPr lang="de-DE" b="1" dirty="0">
                <a:latin typeface="Bahnschrift SemiBold Condensed" panose="020B0502040204020203" pitchFamily="34" charset="0"/>
              </a:rPr>
              <a:t>Ernannte sich 1852 selber zum Kaiser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D6C4CF-D001-427C-87D4-FB4561D38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79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394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EF11EB-D5C5-42DB-8087-2C39AE13E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40080"/>
            <a:ext cx="5710205" cy="1481328"/>
          </a:xfrm>
        </p:spPr>
        <p:txBody>
          <a:bodyPr anchor="b">
            <a:normAutofit/>
          </a:bodyPr>
          <a:lstStyle/>
          <a:p>
            <a:r>
              <a:rPr lang="de-DE" sz="3600" b="1" dirty="0">
                <a:latin typeface="Bahnschrift SemiBold Condensed" panose="020B0502040204020203" pitchFamily="34" charset="0"/>
              </a:rPr>
              <a:t>1.4 Zeitalter der Industrialisierung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EA52F8-B4B7-48A2-847E-B904896AC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402" y="2907876"/>
            <a:ext cx="6531866" cy="3547872"/>
          </a:xfrm>
        </p:spPr>
        <p:txBody>
          <a:bodyPr anchor="t"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Entwicklung von der Herstellung von Waren </a:t>
            </a:r>
          </a:p>
          <a:p>
            <a:pPr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durch Handarbeiten hin zur Herstellung von Waren durch Maschinen in Fabriken</a:t>
            </a:r>
          </a:p>
          <a:p>
            <a:pPr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Begann Anfang 19. Jahrhundert in England</a:t>
            </a:r>
          </a:p>
          <a:p>
            <a:pPr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Preußische Reformen bringen Änderung in Berufswahl</a:t>
            </a:r>
          </a:p>
          <a:p>
            <a:pPr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Gründung deutscher Zollverein 1834</a:t>
            </a:r>
          </a:p>
          <a:p>
            <a:pPr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Entstehung einzelner Fabriken</a:t>
            </a:r>
          </a:p>
          <a:p>
            <a:pPr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1871 Wirtschaftsboom</a:t>
            </a:r>
          </a:p>
          <a:p>
            <a:pPr>
              <a:buFont typeface="Wingdings" pitchFamily="2" charset="2"/>
              <a:buChar char="§"/>
            </a:pPr>
            <a:r>
              <a:rPr lang="de-DE" sz="2400" b="1" dirty="0">
                <a:latin typeface="Bahnschrift SemiBold Condensed" panose="020B0502040204020203" pitchFamily="34" charset="0"/>
              </a:rPr>
              <a:t>Gesetze zur Verbesserung der Arbeitsverhältnisse</a:t>
            </a:r>
          </a:p>
        </p:txBody>
      </p:sp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F7C2929-212C-44ED-B1E2-A9D6A8C2F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0" r="16486" b="2"/>
          <a:stretch/>
        </p:blipFill>
        <p:spPr>
          <a:xfrm>
            <a:off x="6411468" y="227793"/>
            <a:ext cx="5710204" cy="640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50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6190F6E-701D-274E-BCAD-5DDD01BD0A55}"/>
              </a:ext>
            </a:extLst>
          </p:cNvPr>
          <p:cNvSpPr txBox="1"/>
          <p:nvPr/>
        </p:nvSpPr>
        <p:spPr>
          <a:xfrm>
            <a:off x="201761" y="-241379"/>
            <a:ext cx="10021135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Einschub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Abituraufgabe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aus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dem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Jahr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2012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3" name="Inhaltsplatzhalter 3" descr="karrikatur einleitung.jpg">
            <a:extLst>
              <a:ext uri="{FF2B5EF4-FFF2-40B4-BE49-F238E27FC236}">
                <a16:creationId xmlns:a16="http://schemas.microsoft.com/office/drawing/2014/main" id="{035166E5-3428-8447-A4F0-E96A157A7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4"/>
          <a:stretch/>
        </p:blipFill>
        <p:spPr>
          <a:xfrm>
            <a:off x="5637214" y="1069364"/>
            <a:ext cx="6353025" cy="37039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AB172BE-1031-1642-B9EF-9B16AACB7BCE}"/>
              </a:ext>
            </a:extLst>
          </p:cNvPr>
          <p:cNvSpPr txBox="1"/>
          <p:nvPr/>
        </p:nvSpPr>
        <p:spPr>
          <a:xfrm>
            <a:off x="184681" y="1172613"/>
            <a:ext cx="54525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400" dirty="0">
                <a:latin typeface="Bahnschrift Light Condensed" panose="020B0502040204020203" pitchFamily="34" charset="0"/>
              </a:rPr>
              <a:t>Zitat:</a:t>
            </a:r>
          </a:p>
          <a:p>
            <a:pPr algn="just"/>
            <a:r>
              <a:rPr lang="de-DE" sz="2400" dirty="0">
                <a:latin typeface="Bahnschrift Light Condensed" panose="020B0502040204020203" pitchFamily="34" charset="0"/>
              </a:rPr>
              <a:t>„Die Zerstörung des alten Europas war wie der Aufbau des neuen ein Gemeinschaftswerk von Revolution und Monarchie. Die Dynastien Europas waren Opfer und zugleich Täter dieser Revolutionierung der europäischen Staaten-welt. Sie kämpften gegen die politische Revolution, doch sie beteiligten sich an der Revolutionierung der Staaten-ordnung Europas, .. .“</a:t>
            </a:r>
          </a:p>
          <a:p>
            <a:pPr algn="just"/>
            <a:r>
              <a:rPr lang="de-DE" sz="2400" i="1" dirty="0">
                <a:latin typeface="Bahnschrift Light Condensed" panose="020B0502040204020203" pitchFamily="34" charset="0"/>
              </a:rPr>
              <a:t>Dieter </a:t>
            </a:r>
            <a:r>
              <a:rPr lang="de-DE" sz="2400" i="1" dirty="0" err="1">
                <a:latin typeface="Bahnschrift Light Condensed" panose="020B0502040204020203" pitchFamily="34" charset="0"/>
              </a:rPr>
              <a:t>Langewiesche</a:t>
            </a:r>
            <a:r>
              <a:rPr lang="de-DE" sz="2400" i="1" dirty="0">
                <a:latin typeface="Bahnschrift Light Condensed" panose="020B0502040204020203" pitchFamily="34" charset="0"/>
              </a:rPr>
              <a:t>, dt. Historiker, 2007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D364D5C-93B0-A54A-8E80-BE9A298E1872}"/>
              </a:ext>
            </a:extLst>
          </p:cNvPr>
          <p:cNvSpPr txBox="1"/>
          <p:nvPr/>
        </p:nvSpPr>
        <p:spPr>
          <a:xfrm>
            <a:off x="5637214" y="4954391"/>
            <a:ext cx="635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hnschrift Light Condensed" panose="020B0502040204020203" pitchFamily="34" charset="0"/>
              </a:rPr>
              <a:t>Karikatur „Andere Zeiten – andere Sitten“ aus: Deutsche Reichs-Bremse, Beiblatt zum Revolutionsblatt „Leuchtturm“, 1849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C0EBC8D-EBC4-3647-9218-4B74C86E33CA}"/>
              </a:ext>
            </a:extLst>
          </p:cNvPr>
          <p:cNvSpPr/>
          <p:nvPr/>
        </p:nvSpPr>
        <p:spPr>
          <a:xfrm>
            <a:off x="374118" y="5788636"/>
            <a:ext cx="10938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latin typeface="Bahnschrift Condensed" panose="020B0502040204020203" pitchFamily="34" charset="0"/>
              </a:rPr>
              <a:t>Aufgabe:</a:t>
            </a:r>
            <a:r>
              <a:rPr lang="de-DE" sz="2400" dirty="0">
                <a:latin typeface="Bahnschrift Condensed" panose="020B0502040204020203" pitchFamily="34" charset="0"/>
              </a:rPr>
              <a:t> Erörtern Sie, ausgehend vom Zitat, inwieweit die Entwicklung der politischen Verhältnisse in Deutschland in der ersten Hälfte des 19. Jh. einen revolutionären Wandel bedeutete.</a:t>
            </a:r>
          </a:p>
        </p:txBody>
      </p:sp>
    </p:spTree>
    <p:extLst>
      <p:ext uri="{BB962C8B-B14F-4D97-AF65-F5344CB8AC3E}">
        <p14:creationId xmlns:p14="http://schemas.microsoft.com/office/powerpoint/2010/main" val="1861283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Grü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3530</Words>
  <Application>Microsoft Office PowerPoint</Application>
  <PresentationFormat>Breitbild</PresentationFormat>
  <Paragraphs>452</Paragraphs>
  <Slides>52</Slides>
  <Notes>26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53" baseType="lpstr">
      <vt:lpstr>Office</vt:lpstr>
      <vt:lpstr>Die II. Hälfte des langen 19. Jahrhunderts (1860 – 1890)</vt:lpstr>
      <vt:lpstr>PowerPoint-Präsentation</vt:lpstr>
      <vt:lpstr>PowerPoint-Präsentation</vt:lpstr>
      <vt:lpstr>PowerPoint-Präsentation</vt:lpstr>
      <vt:lpstr>1.1 Was bleibt nach 1848? </vt:lpstr>
      <vt:lpstr>1.2 British Empire</vt:lpstr>
      <vt:lpstr>1.3 Französisches Weltreich</vt:lpstr>
      <vt:lpstr>1.4 Zeitalter der Industrialisierung</vt:lpstr>
      <vt:lpstr>PowerPoint-Präsentation</vt:lpstr>
      <vt:lpstr>PowerPoint-Präsentation</vt:lpstr>
      <vt:lpstr>PowerPoint-Präsentation</vt:lpstr>
      <vt:lpstr>2.1 Deutsch-Dänischer Krieg</vt:lpstr>
      <vt:lpstr>2.2 Deutscher Dualismus zwischen Österreich und Preußen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3.1 Kindheit und Jugend</vt:lpstr>
      <vt:lpstr>3.2 Politische Anfänge</vt:lpstr>
      <vt:lpstr>3.3 Diplomatische Tätigkeiten</vt:lpstr>
      <vt:lpstr>PowerPoint-Präsentation</vt:lpstr>
      <vt:lpstr>PowerPoint-Präsentation</vt:lpstr>
      <vt:lpstr>PowerPoint-Präsentation</vt:lpstr>
      <vt:lpstr>4.1 Deutsch-Französischer Krieg  (1870 – 1871) </vt:lpstr>
      <vt:lpstr>PowerPoint-Präsentation</vt:lpstr>
      <vt:lpstr>4.1 Deutsch-Französischer Krieg  (1870 – 1871)</vt:lpstr>
      <vt:lpstr>4.1 Deutsch-Französischer Krieg  (1870 – 1871)</vt:lpstr>
      <vt:lpstr>4.1 Deutsch-Französischer Krieg  (1870 – 1871)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-Dt. Reichskanzler Otto v. Bismarck-  5.2.1 Beziehung zu Wilhelm I. </vt:lpstr>
      <vt:lpstr>5.2.2 Bismarcks Außenpolitik (sein Bündnissystem)</vt:lpstr>
      <vt:lpstr>5.2.2 Bismarcks Außenpolitik (Imperialismus)</vt:lpstr>
      <vt:lpstr>5.2.2 Außenpolitik Bismarcks (Fazit)</vt:lpstr>
      <vt:lpstr>PowerPoint-Präsentation</vt:lpstr>
      <vt:lpstr>PowerPoint-Präsentation</vt:lpstr>
      <vt:lpstr>PowerPoint-Präsentation</vt:lpstr>
      <vt:lpstr>5.3  1890: „Der Lotse geht von Bord“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Danke für Eure Aufmerksamtkeit!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marco.ruettger</dc:creator>
  <cp:lastModifiedBy>Hugo Rüttger</cp:lastModifiedBy>
  <cp:revision>77</cp:revision>
  <dcterms:created xsi:type="dcterms:W3CDTF">2021-07-01T12:34:04Z</dcterms:created>
  <dcterms:modified xsi:type="dcterms:W3CDTF">2021-07-19T20:04:28Z</dcterms:modified>
</cp:coreProperties>
</file>